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8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47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58720161-49E0-4C73-9B27-35BED8350AEE}">
  <a:tblStyle styleId="{58720161-49E0-4C73-9B27-35BED8350AEE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dcbf92edcf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g1dcbf92edcf_0_2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deb5433a58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g1deb5433a58_0_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deb5433a58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g1deb5433a58_0_2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1deb5433a58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g1deb5433a58_0_5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deb5433a58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g1deb5433a58_0_4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deb5433a5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g1deb5433a58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dcbf92edcf_2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g1dcbf92edcf_2_6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1de7d03c46b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g1de7d03c46b_0_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e0b78f9ef9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1800">
                <a:solidFill>
                  <a:schemeClr val="dk1"/>
                </a:solidFill>
                <a:latin typeface="Liberation Serif"/>
                <a:ea typeface="Liberation Serif"/>
                <a:cs typeface="Liberation Serif"/>
                <a:sym typeface="Liberation Serif"/>
              </a:rPr>
              <a:t>Verificação</a:t>
            </a:r>
            <a:endParaRPr b="1" sz="1800">
              <a:solidFill>
                <a:schemeClr val="dk1"/>
              </a:solidFill>
              <a:latin typeface="Liberation Serif"/>
              <a:ea typeface="Liberation Serif"/>
              <a:cs typeface="Liberation Serif"/>
              <a:sym typeface="Liberation Serif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Liberation Serif"/>
              <a:ea typeface="Liberation Serif"/>
              <a:cs typeface="Liberation Serif"/>
              <a:sym typeface="Liberation Serif"/>
            </a:endParaRPr>
          </a:p>
          <a:p>
            <a:pPr indent="45720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solidFill>
                  <a:schemeClr val="dk1"/>
                </a:solidFill>
              </a:rPr>
              <a:t>A  verificação é uma forma de garantir que o profissional é realmente capacitado, ela será divida em duas etapas, a primeira é ao se cadastrar, o profissional terá a opção de ser verificado por uma equipe. Para essa entrevista o prestador de serviço terá que apresentar três referências pessoais, dez referências de clientes anteriores, um portfólio com no mínimo dez fotos e certificados e/ou diplomas quando tiver. Essa verificação terá um prazo de até três dias úteis para ser finalizada, quando finalizada será liberado ao usuário um selo de verificado.</a:t>
            </a:r>
            <a:endParaRPr sz="1200">
              <a:solidFill>
                <a:schemeClr val="dk1"/>
              </a:solidFill>
            </a:endParaRPr>
          </a:p>
          <a:p>
            <a:pPr indent="45720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45720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solidFill>
                  <a:schemeClr val="dk1"/>
                </a:solidFill>
              </a:rPr>
              <a:t>Essa funcionalidade será paga e dividida em três tipos de profissionais para avaliação de preço:</a:t>
            </a:r>
            <a:endParaRPr sz="1200">
              <a:solidFill>
                <a:schemeClr val="dk1"/>
              </a:solidFill>
            </a:endParaRPr>
          </a:p>
          <a:p>
            <a:pPr indent="45720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b="1" lang="pt-BR" sz="1200">
                <a:solidFill>
                  <a:schemeClr val="dk1"/>
                </a:solidFill>
              </a:rPr>
              <a:t>Tipo 1</a:t>
            </a:r>
            <a:r>
              <a:rPr lang="pt-BR" sz="1200">
                <a:solidFill>
                  <a:schemeClr val="dk1"/>
                </a:solidFill>
              </a:rPr>
              <a:t> - Profissionais com ensino superior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b="1" lang="pt-BR" sz="1200">
                <a:solidFill>
                  <a:schemeClr val="dk1"/>
                </a:solidFill>
              </a:rPr>
              <a:t>Tipo 2</a:t>
            </a:r>
            <a:r>
              <a:rPr lang="pt-BR" sz="1200">
                <a:solidFill>
                  <a:schemeClr val="dk1"/>
                </a:solidFill>
              </a:rPr>
              <a:t> - Profissionais com curso técnico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b="1" lang="pt-BR" sz="1200">
                <a:solidFill>
                  <a:schemeClr val="dk1"/>
                </a:solidFill>
              </a:rPr>
              <a:t>Tipo 3</a:t>
            </a:r>
            <a:r>
              <a:rPr lang="pt-BR" sz="1200">
                <a:solidFill>
                  <a:schemeClr val="dk1"/>
                </a:solidFill>
              </a:rPr>
              <a:t> - Profissionais sem formação acadêmica e outros</a:t>
            </a:r>
            <a:endParaRPr sz="1200">
              <a:solidFill>
                <a:schemeClr val="dk1"/>
              </a:solidFill>
            </a:endParaRPr>
          </a:p>
          <a:p>
            <a:pPr indent="45720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45720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solidFill>
                  <a:schemeClr val="dk1"/>
                </a:solidFill>
              </a:rPr>
              <a:t>Essa entrevista poderá ser feita pelo WhatsApp de forma totalmente online. Com essa função o usuário poderá ter mais segurança na hora de escolher um profissional.</a:t>
            </a:r>
            <a:endParaRPr sz="1200">
              <a:solidFill>
                <a:schemeClr val="dk1"/>
              </a:solidFill>
            </a:endParaRPr>
          </a:p>
          <a:p>
            <a:pPr indent="45720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45720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solidFill>
                  <a:schemeClr val="dk1"/>
                </a:solidFill>
              </a:rPr>
              <a:t>A segunda etapa de verificação estará disponível apenas para o município de Pará de Minas/MG, devido à limitação de recursos da Formatch.</a:t>
            </a:r>
            <a:endParaRPr sz="1200">
              <a:solidFill>
                <a:schemeClr val="dk1"/>
              </a:solidFill>
            </a:endParaRPr>
          </a:p>
          <a:p>
            <a:pPr indent="45720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45720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solidFill>
                  <a:schemeClr val="dk1"/>
                </a:solidFill>
              </a:rPr>
              <a:t>Para o Tipo 2 e 3, ela consiste na vistoria de um serviço que o prestador  realizou ou  está realizando, assim poderemos averiguar se ele é realmente capacitado, nessa etapa conversamos também com 5 clientes aleatórios da lista de clientes que o profissional passou para a Formatch. Para profissionais do Tipo 1 essa etapa é apenas entrevista com 5 clientes aleatórios da lista de clientes.</a:t>
            </a:r>
            <a:endParaRPr sz="1200">
              <a:solidFill>
                <a:schemeClr val="dk1"/>
              </a:solidFill>
            </a:endParaRPr>
          </a:p>
          <a:p>
            <a:pPr indent="45720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45720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solidFill>
                  <a:schemeClr val="dk1"/>
                </a:solidFill>
              </a:rPr>
              <a:t>Essas avaliações serão adicionadas no perfil do profissional para os outros usuários tomarem como base quando forem contratar um serviço. Essa visita pode ser agendada pelo WhatsApp ou e-mail disponibilizado no aplicativo.</a:t>
            </a:r>
            <a:endParaRPr sz="1200">
              <a:solidFill>
                <a:schemeClr val="dk1"/>
              </a:solidFill>
            </a:endParaRPr>
          </a:p>
          <a:p>
            <a:pPr indent="45720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45720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solidFill>
                  <a:schemeClr val="dk1"/>
                </a:solidFill>
              </a:rPr>
              <a:t>Caso o usuário que passar pela verificação tenha referências ruins ou tenha desempenhado um trabalho que julgarmos de uma baixa qualidade, seu cadastro não será finalizado.</a:t>
            </a:r>
            <a:r>
              <a:rPr lang="pt-BR" sz="1200">
                <a:solidFill>
                  <a:schemeClr val="dk1"/>
                </a:solidFill>
                <a:latin typeface="Liberation Serif"/>
                <a:ea typeface="Liberation Serif"/>
                <a:cs typeface="Liberation Serif"/>
                <a:sym typeface="Liberation Serif"/>
              </a:rPr>
              <a:t> </a:t>
            </a:r>
            <a:endParaRPr/>
          </a:p>
        </p:txBody>
      </p:sp>
      <p:sp>
        <p:nvSpPr>
          <p:cNvPr id="267" name="Google Shape;267;g1e0b78f9ef9_0_8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1e0b78f9ef9_25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180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chemeClr val="dk1"/>
                </a:solidFill>
                <a:latin typeface="Liberation Serif"/>
                <a:ea typeface="Liberation Serif"/>
                <a:cs typeface="Liberation Serif"/>
                <a:sym typeface="Liberation Serif"/>
              </a:rPr>
              <a:t>Verificação</a:t>
            </a:r>
            <a:endParaRPr b="1" sz="1800">
              <a:solidFill>
                <a:schemeClr val="dk1"/>
              </a:solidFill>
              <a:latin typeface="Liberation Serif"/>
              <a:ea typeface="Liberation Serif"/>
              <a:cs typeface="Liberation Serif"/>
              <a:sym typeface="Liberation Serif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Liberation Serif"/>
              <a:ea typeface="Liberation Serif"/>
              <a:cs typeface="Liberation Serif"/>
              <a:sym typeface="Liberation Serif"/>
            </a:endParaRPr>
          </a:p>
          <a:p>
            <a:pPr indent="45720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A  verificação é uma forma de garantir que o profissional é realmente capacitado, ela será divida em duas etapas, a primeira é ao se cadastrar, o profissional terá a opção de ser verificado por uma equipe. Para essa entrevista o prestador de serviço terá que apresentar três referências pessoais, dez referências de clientes anteriores, um portfólio com no mínimo dez fotos e certificados e/ou diplomas quando tiver. Essa verificação terá um prazo de até três dias úteis para ser finalizada, quando finalizada será liberado ao usuário um selo de verificado.</a:t>
            </a:r>
            <a:endParaRPr sz="1200">
              <a:solidFill>
                <a:schemeClr val="dk1"/>
              </a:solidFill>
            </a:endParaRPr>
          </a:p>
          <a:p>
            <a:pPr indent="45720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45720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Essa funcionalidade será paga e dividida em três tipos de profissionais para avaliação de preço:</a:t>
            </a:r>
            <a:endParaRPr sz="1200">
              <a:solidFill>
                <a:schemeClr val="dk1"/>
              </a:solidFill>
            </a:endParaRPr>
          </a:p>
          <a:p>
            <a:pPr indent="45720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b="1" lang="pt-BR" sz="1200">
                <a:solidFill>
                  <a:schemeClr val="dk1"/>
                </a:solidFill>
              </a:rPr>
              <a:t>Tipo 1</a:t>
            </a:r>
            <a:r>
              <a:rPr lang="pt-BR" sz="1200">
                <a:solidFill>
                  <a:schemeClr val="dk1"/>
                </a:solidFill>
              </a:rPr>
              <a:t> - Profissionais com ensino superior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b="1" lang="pt-BR" sz="1200">
                <a:solidFill>
                  <a:schemeClr val="dk1"/>
                </a:solidFill>
              </a:rPr>
              <a:t>Tipo 2</a:t>
            </a:r>
            <a:r>
              <a:rPr lang="pt-BR" sz="1200">
                <a:solidFill>
                  <a:schemeClr val="dk1"/>
                </a:solidFill>
              </a:rPr>
              <a:t> - Profissionais com curso técnico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b="1" lang="pt-BR" sz="1200">
                <a:solidFill>
                  <a:schemeClr val="dk1"/>
                </a:solidFill>
              </a:rPr>
              <a:t>Tipo 3</a:t>
            </a:r>
            <a:r>
              <a:rPr lang="pt-BR" sz="1200">
                <a:solidFill>
                  <a:schemeClr val="dk1"/>
                </a:solidFill>
              </a:rPr>
              <a:t> - Profissionais sem formação acadêmica e outros</a:t>
            </a:r>
            <a:endParaRPr sz="1200">
              <a:solidFill>
                <a:schemeClr val="dk1"/>
              </a:solidFill>
            </a:endParaRPr>
          </a:p>
          <a:p>
            <a:pPr indent="45720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45720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Essa entrevista poderá ser feita pelo WhatsApp de forma totalmente online. Com essa função o usuário poderá ter mais segurança na hora de escolher um profissional.</a:t>
            </a:r>
            <a:endParaRPr sz="1200">
              <a:solidFill>
                <a:schemeClr val="dk1"/>
              </a:solidFill>
            </a:endParaRPr>
          </a:p>
          <a:p>
            <a:pPr indent="45720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45720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A segunda etapa de verificação estará disponível apenas para o município de Pará de Minas/MG, devido à limitação de recursos da Formatch.</a:t>
            </a:r>
            <a:endParaRPr sz="1200">
              <a:solidFill>
                <a:schemeClr val="dk1"/>
              </a:solidFill>
            </a:endParaRPr>
          </a:p>
          <a:p>
            <a:pPr indent="45720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45720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Para o Tipo 2 e 3, ela consiste na vistoria de um serviço que o prestador  realizou ou  está realizando, assim poderemos averiguar se ele é realmente capacitado, nessa etapa conversamos também com 5 clientes aleatórios da lista de clientes que o profissional passou para a Formatch. Para profissionais do Tipo 1 essa etapa é apenas entrevista com 5 clientes aleatórios da lista de clientes.</a:t>
            </a:r>
            <a:endParaRPr sz="1200">
              <a:solidFill>
                <a:schemeClr val="dk1"/>
              </a:solidFill>
            </a:endParaRPr>
          </a:p>
          <a:p>
            <a:pPr indent="45720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45720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Essas avaliações serão adicionadas no perfil do profissional para os outros usuários tomarem como base quando forem contratar um serviço. Essa visita pode ser agendada pelo WhatsApp ou e-mail disponibilizado no aplicativo.</a:t>
            </a:r>
            <a:endParaRPr sz="1200">
              <a:solidFill>
                <a:schemeClr val="dk1"/>
              </a:solidFill>
            </a:endParaRPr>
          </a:p>
          <a:p>
            <a:pPr indent="45720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45720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Caso o usuário que passar pela verificação tenha referências ruins ou tenha desempenhado um trabalho que julgarmos de uma baixa qualidade, seu cadastro não será finalizado.</a:t>
            </a:r>
            <a:r>
              <a:rPr lang="pt-BR" sz="1200">
                <a:solidFill>
                  <a:schemeClr val="dk1"/>
                </a:solidFill>
                <a:latin typeface="Liberation Serif"/>
                <a:ea typeface="Liberation Serif"/>
                <a:cs typeface="Liberation Serif"/>
                <a:sym typeface="Liberation Serif"/>
              </a:rPr>
              <a:t> </a:t>
            </a:r>
            <a:endParaRPr/>
          </a:p>
        </p:txBody>
      </p:sp>
      <p:sp>
        <p:nvSpPr>
          <p:cNvPr id="278" name="Google Shape;278;g1e0b78f9ef9_25_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7371584504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g17371584504_0_2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1e0b78f9ef9_25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180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chemeClr val="dk1"/>
                </a:solidFill>
                <a:latin typeface="Liberation Serif"/>
                <a:ea typeface="Liberation Serif"/>
                <a:cs typeface="Liberation Serif"/>
                <a:sym typeface="Liberation Serif"/>
              </a:rPr>
              <a:t>Verificação</a:t>
            </a:r>
            <a:endParaRPr b="1" sz="1800">
              <a:solidFill>
                <a:schemeClr val="dk1"/>
              </a:solidFill>
              <a:latin typeface="Liberation Serif"/>
              <a:ea typeface="Liberation Serif"/>
              <a:cs typeface="Liberation Serif"/>
              <a:sym typeface="Liberation Serif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Liberation Serif"/>
              <a:ea typeface="Liberation Serif"/>
              <a:cs typeface="Liberation Serif"/>
              <a:sym typeface="Liberation Serif"/>
            </a:endParaRPr>
          </a:p>
          <a:p>
            <a:pPr indent="45720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A  verificação é uma forma de garantir que o profissional é realmente capacitado, ela será divida em duas etapas, a primeira é ao se cadastrar, o profissional terá a opção de ser verificado por uma equipe. Para essa entrevista o prestador de serviço terá que apresentar três referências pessoais, dez referências de clientes anteriores, um portfólio com no mínimo dez fotos e certificados e/ou diplomas quando tiver. Essa verificação terá um prazo de até três dias úteis para ser finalizada, quando finalizada será liberado ao usuário um selo de verificado.</a:t>
            </a:r>
            <a:endParaRPr sz="1200">
              <a:solidFill>
                <a:schemeClr val="dk1"/>
              </a:solidFill>
            </a:endParaRPr>
          </a:p>
          <a:p>
            <a:pPr indent="45720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45720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Essa funcionalidade será paga e dividida em três tipos de profissionais para avaliação de preço:</a:t>
            </a:r>
            <a:endParaRPr sz="1200">
              <a:solidFill>
                <a:schemeClr val="dk1"/>
              </a:solidFill>
            </a:endParaRPr>
          </a:p>
          <a:p>
            <a:pPr indent="45720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b="1" lang="pt-BR" sz="1200">
                <a:solidFill>
                  <a:schemeClr val="dk1"/>
                </a:solidFill>
              </a:rPr>
              <a:t>Tipo 1</a:t>
            </a:r>
            <a:r>
              <a:rPr lang="pt-BR" sz="1200">
                <a:solidFill>
                  <a:schemeClr val="dk1"/>
                </a:solidFill>
              </a:rPr>
              <a:t> - Profissionais com ensino superior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b="1" lang="pt-BR" sz="1200">
                <a:solidFill>
                  <a:schemeClr val="dk1"/>
                </a:solidFill>
              </a:rPr>
              <a:t>Tipo 2</a:t>
            </a:r>
            <a:r>
              <a:rPr lang="pt-BR" sz="1200">
                <a:solidFill>
                  <a:schemeClr val="dk1"/>
                </a:solidFill>
              </a:rPr>
              <a:t> - Profissionais com curso técnico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b="1" lang="pt-BR" sz="1200">
                <a:solidFill>
                  <a:schemeClr val="dk1"/>
                </a:solidFill>
              </a:rPr>
              <a:t>Tipo 3</a:t>
            </a:r>
            <a:r>
              <a:rPr lang="pt-BR" sz="1200">
                <a:solidFill>
                  <a:schemeClr val="dk1"/>
                </a:solidFill>
              </a:rPr>
              <a:t> - Profissionais sem formação acadêmica e outros</a:t>
            </a:r>
            <a:endParaRPr sz="1200">
              <a:solidFill>
                <a:schemeClr val="dk1"/>
              </a:solidFill>
            </a:endParaRPr>
          </a:p>
          <a:p>
            <a:pPr indent="45720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45720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Essa entrevista poderá ser feita pelo WhatsApp de forma totalmente online. Com essa função o usuário poderá ter mais segurança na hora de escolher um profissional.</a:t>
            </a:r>
            <a:endParaRPr sz="1200">
              <a:solidFill>
                <a:schemeClr val="dk1"/>
              </a:solidFill>
            </a:endParaRPr>
          </a:p>
          <a:p>
            <a:pPr indent="45720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45720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A segunda etapa de verificação estará disponível apenas para o município de Pará de Minas/MG, devido à limitação de recursos da Formatch.</a:t>
            </a:r>
            <a:endParaRPr sz="1200">
              <a:solidFill>
                <a:schemeClr val="dk1"/>
              </a:solidFill>
            </a:endParaRPr>
          </a:p>
          <a:p>
            <a:pPr indent="45720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45720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Para o Tipo 2 e 3, ela consiste na vistoria de um serviço que o prestador  realizou ou  está realizando, assim poderemos averiguar se ele é realmente capacitado, nessa etapa conversamos também com 5 clientes aleatórios da lista de clientes que o profissional passou para a Formatch. Para profissionais do Tipo 1 essa etapa é apenas entrevista com 5 clientes aleatórios da lista de clientes.</a:t>
            </a:r>
            <a:endParaRPr sz="1200">
              <a:solidFill>
                <a:schemeClr val="dk1"/>
              </a:solidFill>
            </a:endParaRPr>
          </a:p>
          <a:p>
            <a:pPr indent="45720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45720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Essas avaliações serão adicionadas no perfil do profissional para os outros usuários tomarem como base quando forem contratar um serviço. Essa visita pode ser agendada pelo WhatsApp ou e-mail disponibilizado no aplicativo.</a:t>
            </a:r>
            <a:endParaRPr sz="1200">
              <a:solidFill>
                <a:schemeClr val="dk1"/>
              </a:solidFill>
            </a:endParaRPr>
          </a:p>
          <a:p>
            <a:pPr indent="45720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45720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Caso o usuário que passar pela verificação tenha referências ruins ou tenha desempenhado um trabalho que julgarmos de uma baixa qualidade, seu cadastro não será finalizado.</a:t>
            </a:r>
            <a:r>
              <a:rPr lang="pt-BR" sz="1200">
                <a:solidFill>
                  <a:schemeClr val="dk1"/>
                </a:solidFill>
                <a:latin typeface="Liberation Serif"/>
                <a:ea typeface="Liberation Serif"/>
                <a:cs typeface="Liberation Serif"/>
                <a:sym typeface="Liberation Serif"/>
              </a:rPr>
              <a:t> </a:t>
            </a:r>
            <a:endParaRPr/>
          </a:p>
        </p:txBody>
      </p:sp>
      <p:sp>
        <p:nvSpPr>
          <p:cNvPr id="289" name="Google Shape;289;g1e0b78f9ef9_25_1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1e0b78f9ef9_25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180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chemeClr val="dk1"/>
                </a:solidFill>
                <a:latin typeface="Liberation Serif"/>
                <a:ea typeface="Liberation Serif"/>
                <a:cs typeface="Liberation Serif"/>
                <a:sym typeface="Liberation Serif"/>
              </a:rPr>
              <a:t>Verificação</a:t>
            </a:r>
            <a:endParaRPr b="1" sz="1800">
              <a:solidFill>
                <a:schemeClr val="dk1"/>
              </a:solidFill>
              <a:latin typeface="Liberation Serif"/>
              <a:ea typeface="Liberation Serif"/>
              <a:cs typeface="Liberation Serif"/>
              <a:sym typeface="Liberation Serif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Liberation Serif"/>
              <a:ea typeface="Liberation Serif"/>
              <a:cs typeface="Liberation Serif"/>
              <a:sym typeface="Liberation Serif"/>
            </a:endParaRPr>
          </a:p>
          <a:p>
            <a:pPr indent="45720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A  verificação é uma forma de garantir que o profissional é realmente capacitado, ela será divida em duas etapas, a primeira é ao se cadastrar, o profissional terá a opção de ser verificado por uma equipe. Para essa entrevista o prestador de serviço terá que apresentar três referências pessoais, dez referências de clientes anteriores, um portfólio com no mínimo dez fotos e certificados e/ou diplomas quando tiver. Essa verificação terá um prazo de até três dias úteis para ser finalizada, quando finalizada será liberado ao usuário um selo de verificado.</a:t>
            </a:r>
            <a:endParaRPr sz="1200">
              <a:solidFill>
                <a:schemeClr val="dk1"/>
              </a:solidFill>
            </a:endParaRPr>
          </a:p>
          <a:p>
            <a:pPr indent="45720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45720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Essa funcionalidade será paga e dividida em três tipos de profissionais para avaliação de preço:</a:t>
            </a:r>
            <a:endParaRPr sz="1200">
              <a:solidFill>
                <a:schemeClr val="dk1"/>
              </a:solidFill>
            </a:endParaRPr>
          </a:p>
          <a:p>
            <a:pPr indent="45720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b="1" lang="pt-BR" sz="1200">
                <a:solidFill>
                  <a:schemeClr val="dk1"/>
                </a:solidFill>
              </a:rPr>
              <a:t>Tipo 1</a:t>
            </a:r>
            <a:r>
              <a:rPr lang="pt-BR" sz="1200">
                <a:solidFill>
                  <a:schemeClr val="dk1"/>
                </a:solidFill>
              </a:rPr>
              <a:t> - Profissionais com ensino superior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b="1" lang="pt-BR" sz="1200">
                <a:solidFill>
                  <a:schemeClr val="dk1"/>
                </a:solidFill>
              </a:rPr>
              <a:t>Tipo 2</a:t>
            </a:r>
            <a:r>
              <a:rPr lang="pt-BR" sz="1200">
                <a:solidFill>
                  <a:schemeClr val="dk1"/>
                </a:solidFill>
              </a:rPr>
              <a:t> - Profissionais com curso técnico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b="1" lang="pt-BR" sz="1200">
                <a:solidFill>
                  <a:schemeClr val="dk1"/>
                </a:solidFill>
              </a:rPr>
              <a:t>Tipo 3</a:t>
            </a:r>
            <a:r>
              <a:rPr lang="pt-BR" sz="1200">
                <a:solidFill>
                  <a:schemeClr val="dk1"/>
                </a:solidFill>
              </a:rPr>
              <a:t> - Profissionais sem formação acadêmica e outros</a:t>
            </a:r>
            <a:endParaRPr sz="1200">
              <a:solidFill>
                <a:schemeClr val="dk1"/>
              </a:solidFill>
            </a:endParaRPr>
          </a:p>
          <a:p>
            <a:pPr indent="45720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45720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Essa entrevista poderá ser feita pelo WhatsApp de forma totalmente online. Com essa função o usuário poderá ter mais segurança na hora de escolher um profissional.</a:t>
            </a:r>
            <a:endParaRPr sz="1200">
              <a:solidFill>
                <a:schemeClr val="dk1"/>
              </a:solidFill>
            </a:endParaRPr>
          </a:p>
          <a:p>
            <a:pPr indent="45720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45720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A segunda etapa de verificação estará disponível apenas para o município de Pará de Minas/MG, devido à limitação de recursos da Formatch.</a:t>
            </a:r>
            <a:endParaRPr sz="1200">
              <a:solidFill>
                <a:schemeClr val="dk1"/>
              </a:solidFill>
            </a:endParaRPr>
          </a:p>
          <a:p>
            <a:pPr indent="45720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45720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Para o Tipo 2 e 3, ela consiste na vistoria de um serviço que o prestador  realizou ou  está realizando, assim poderemos averiguar se ele é realmente capacitado, nessa etapa conversamos também com 5 clientes aleatórios da lista de clientes que o profissional passou para a Formatch. Para profissionais do Tipo 1 essa etapa é apenas entrevista com 5 clientes aleatórios da lista de clientes.</a:t>
            </a:r>
            <a:endParaRPr sz="1200">
              <a:solidFill>
                <a:schemeClr val="dk1"/>
              </a:solidFill>
            </a:endParaRPr>
          </a:p>
          <a:p>
            <a:pPr indent="45720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45720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Essas avaliações serão adicionadas no perfil do profissional para os outros usuários tomarem como base quando forem contratar um serviço. Essa visita pode ser agendada pelo WhatsApp ou e-mail disponibilizado no aplicativo.</a:t>
            </a:r>
            <a:endParaRPr sz="1200">
              <a:solidFill>
                <a:schemeClr val="dk1"/>
              </a:solidFill>
            </a:endParaRPr>
          </a:p>
          <a:p>
            <a:pPr indent="45720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45720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Caso o usuário que passar pela verificação tenha referências ruins ou tenha desempenhado um trabalho que julgarmos de uma baixa qualidade, seu cadastro não será finalizado.</a:t>
            </a:r>
            <a:r>
              <a:rPr lang="pt-BR" sz="1200">
                <a:solidFill>
                  <a:schemeClr val="dk1"/>
                </a:solidFill>
                <a:latin typeface="Liberation Serif"/>
                <a:ea typeface="Liberation Serif"/>
                <a:cs typeface="Liberation Serif"/>
                <a:sym typeface="Liberation Serif"/>
              </a:rPr>
              <a:t> </a:t>
            </a:r>
            <a:endParaRPr/>
          </a:p>
        </p:txBody>
      </p:sp>
      <p:sp>
        <p:nvSpPr>
          <p:cNvPr id="300" name="Google Shape;300;g1e0b78f9ef9_25_2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dcbf92edcf_2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g1dcbf92edcf_2_7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1dcbf92edcf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g1dcbf92edcf_0_3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1dcbf92edcf_2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g1dcbf92edcf_2_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1e0c63c2a3e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g1e0c63c2a3e_0_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1e0c63c2a3e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g1e0c63c2a3e_0_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1e0c63c2a3e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g1e0c63c2a3e_0_2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1e0c63c2a3e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g1e0c63c2a3e_0_3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1e0c63c2a3e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g1e0c63c2a3e_0_4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2bb24a9bd1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g22bb24a9bd1_0_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1dcbf92edcf_2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g1dcbf92edcf_2_3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1dd16ba0a4a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" name="Google Shape;410;g1dd16ba0a4a_0_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1e0b78f9ef9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g1e0b78f9ef9_0_1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1e0b78f9ef9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0" name="Google Shape;430;g1e0b78f9ef9_0_2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1e0b78f9ef9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" name="Google Shape;439;g1e0b78f9ef9_0_4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1dd16ba0a4a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" name="Google Shape;449;g1dd16ba0a4a_0_3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1e1412f9e2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" name="Google Shape;459;g1e1412f9e20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1e0b78f9ef9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g1e0b78f9ef9_0_5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22bb24a9bd1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" name="Google Shape;482;g22bb24a9bd1_0_6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1dcbf92edcf_2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g1dcbf92edcf_2_4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dcbf92edcf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solidFill>
                  <a:schemeClr val="dk1"/>
                </a:solidFill>
              </a:rPr>
              <a:t>Um dos maiores problemas da construção civil é encontrar mão de obra qualificada devido ao crescimento do mercado e avanço tecnológico. Esse cenário se repete constantemente em outras áreas como Elétrica, Pintura, Hidráulica,  arquitetura entre outros. A ausência desses profissionais acaba causando um atraso no setor.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solidFill>
                  <a:schemeClr val="dk1"/>
                </a:solidFill>
              </a:rPr>
              <a:t> No mercado brasileiro ainda é predominante a contratação de serviços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solidFill>
                  <a:schemeClr val="dk1"/>
                </a:solidFill>
              </a:rPr>
              <a:t> informais, o que aumenta a dificuldade em encontrar profissionais qualificados. A busca por esses trabalhadores informais se dá ao grande número de obras e construções, uma vez que, cerca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solidFill>
                  <a:schemeClr val="dk1"/>
                </a:solidFill>
              </a:rPr>
              <a:t> de 70% são de reforma residenciais,  planejadas e administradas pelos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solidFill>
                  <a:schemeClr val="dk1"/>
                </a:solidFill>
              </a:rPr>
              <a:t> próprios proprietários.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g1dcbf92edcf_2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" name="Google Shape;517;p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1e132060208_0_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1e132060208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1dcbf92edcf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0" name="Google Shape;530;g1dcbf92edcf_0_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1dedd68bd2e_39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g1dedd68bd2e_39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1dcbf92edcf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0" name="Google Shape;550;g1dcbf92edcf_0_4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1e0b78f9ef9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g1e0b78f9ef9_0_7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1e132060208_0_1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" name="Google Shape;572;g1e132060208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1e1412f9e20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8" name="Google Shape;578;g1e1412f9e20_0_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1e132060208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solidFill>
                  <a:schemeClr val="dk1"/>
                </a:solidFill>
              </a:rPr>
              <a:t>Um dos maiores problemas da construção civil é encontrar mão de obra qualificada devido ao crescimento do mercado e avanço tecnológico. Esse cenário se repete constantemente em outras áreas como Elétrica, Pintura, Hidráulica,  arquitetura entre outros. A ausência desses profissionais acaba causando um atraso no setor.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solidFill>
                  <a:schemeClr val="dk1"/>
                </a:solidFill>
              </a:rPr>
              <a:t> No mercado brasileiro ainda é predominante a contratação de serviços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solidFill>
                  <a:schemeClr val="dk1"/>
                </a:solidFill>
              </a:rPr>
              <a:t> informais, o que aumenta a dificuldade em encontrar profissionais qualificados. A busca por esses trabalhadores informais se dá ao grande número de obras e construções, uma vez que, cerca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solidFill>
                  <a:schemeClr val="dk1"/>
                </a:solidFill>
              </a:rPr>
              <a:t> de 70% são de reforma residenciais,  planejadas e administradas pelos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solidFill>
                  <a:schemeClr val="dk1"/>
                </a:solidFill>
              </a:rPr>
              <a:t> próprios proprietários.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1" name="Google Shape;591;g1e132060208_0_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dcbf92edcf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solidFill>
                  <a:schemeClr val="dk1"/>
                </a:solidFill>
              </a:rPr>
              <a:t>Um dos maiores problemas da construção civil é encontrar mão de obra qualificada devido ao crescimento do mercado e avanço tecnológico. Esse cenário se repete constantemente em outras áreas como Elétrica, Pintura, Hidráulica,  arquitetura entre outros. A ausência desses profissionais acaba causando um atraso no setor.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solidFill>
                  <a:schemeClr val="dk1"/>
                </a:solidFill>
              </a:rPr>
              <a:t> No mercado brasileiro ainda é predominante a contratação de serviços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solidFill>
                  <a:schemeClr val="dk1"/>
                </a:solidFill>
              </a:rPr>
              <a:t> informais, o que aumenta a dificuldade em encontrar profissionais qualificados. A busca por esses trabalhadores informais se dá ao grande número de obras e construções, uma vez que, cerca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solidFill>
                  <a:schemeClr val="dk1"/>
                </a:solidFill>
              </a:rPr>
              <a:t> de 70% são de reforma residenciais,  planejadas e administradas pelos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solidFill>
                  <a:schemeClr val="dk1"/>
                </a:solidFill>
              </a:rPr>
              <a:t> próprios proprietários.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g1dcbf92edcf_0_5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2cc6a30260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solidFill>
                  <a:schemeClr val="dk1"/>
                </a:solidFill>
              </a:rPr>
              <a:t>Um dos maiores problemas da construção civil é encontrar mão de obra qualificada devido ao crescimento do mercado e avanço tecnológico. Esse cenário se repete constantemente em outras áreas como Elétrica, Pintura, Hidráulica,  arquitetura entre outros. A ausência desses profissionais acaba causando um atraso no setor.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solidFill>
                  <a:schemeClr val="dk1"/>
                </a:solidFill>
              </a:rPr>
              <a:t> No mercado brasileiro ainda é predominante a contratação de serviços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solidFill>
                  <a:schemeClr val="dk1"/>
                </a:solidFill>
              </a:rPr>
              <a:t> informais, o que aumenta a dificuldade em encontrar profissionais qualificados. A busca por esses trabalhadores informais se dá ao grande número de obras e construções, uma vez que, cerca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solidFill>
                  <a:schemeClr val="dk1"/>
                </a:solidFill>
              </a:rPr>
              <a:t> de 70% são de reforma residenciais,  planejadas e administradas pelos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solidFill>
                  <a:schemeClr val="dk1"/>
                </a:solidFill>
              </a:rPr>
              <a:t> próprios proprietários.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g22cc6a30260_0_5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2cc6a3026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solidFill>
                  <a:schemeClr val="dk1"/>
                </a:solidFill>
              </a:rPr>
              <a:t>Um dos maiores problemas da construção civil é encontrar mão de obra qualificada devido ao crescimento do mercado e avanço tecnológico. Esse cenário se repete constantemente em outras áreas como Elétrica, Pintura, Hidráulica,  arquitetura entre outros. A ausência desses profissionais acaba causando um atraso no setor.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solidFill>
                  <a:schemeClr val="dk1"/>
                </a:solidFill>
              </a:rPr>
              <a:t> No mercado brasileiro ainda é predominante a contratação de serviços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solidFill>
                  <a:schemeClr val="dk1"/>
                </a:solidFill>
              </a:rPr>
              <a:t> informais, o que aumenta a dificuldade em encontrar profissionais qualificados. A busca por esses trabalhadores informais se dá ao grande número de obras e construções, uma vez que, cerca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solidFill>
                  <a:schemeClr val="dk1"/>
                </a:solidFill>
              </a:rPr>
              <a:t> de 70% são de reforma residenciais,  planejadas e administradas pelos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solidFill>
                  <a:schemeClr val="dk1"/>
                </a:solidFill>
              </a:rPr>
              <a:t> próprios proprietários.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g22cc6a30260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2cc6a30260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solidFill>
                  <a:schemeClr val="dk1"/>
                </a:solidFill>
              </a:rPr>
              <a:t>Um dos maiores problemas da construção civil é encontrar mão de obra qualificada devido ao crescimento do mercado e avanço tecnológico. Esse cenário se repete constantemente em outras áreas como Elétrica, Pintura, Hidráulica,  arquitetura entre outros. A ausência desses profissionais acaba causando um atraso no setor.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solidFill>
                  <a:schemeClr val="dk1"/>
                </a:solidFill>
              </a:rPr>
              <a:t> No mercado brasileiro ainda é predominante a contratação de serviços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solidFill>
                  <a:schemeClr val="dk1"/>
                </a:solidFill>
              </a:rPr>
              <a:t> informais, o que aumenta a dificuldade em encontrar profissionais qualificados. A busca por esses trabalhadores informais se dá ao grande número de obras e construções, uma vez que, cerca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solidFill>
                  <a:schemeClr val="dk1"/>
                </a:solidFill>
              </a:rPr>
              <a:t> de 70% são de reforma residenciais,  planejadas e administradas pelos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solidFill>
                  <a:schemeClr val="dk1"/>
                </a:solidFill>
              </a:rPr>
              <a:t> próprios proprietários.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g22cc6a30260_0_3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2cc6a30260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solidFill>
                  <a:schemeClr val="dk1"/>
                </a:solidFill>
              </a:rPr>
              <a:t>Um dos maiores problemas da construção civil é encontrar mão de obra qualificada devido ao crescimento do mercado e avanço tecnológico. Esse cenário se repete constantemente em outras áreas como Elétrica, Pintura, Hidráulica,  arquitetura entre outros. A ausência desses profissionais acaba causando um atraso no setor.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solidFill>
                  <a:schemeClr val="dk1"/>
                </a:solidFill>
              </a:rPr>
              <a:t> No mercado brasileiro ainda é predominante a contratação de serviços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solidFill>
                  <a:schemeClr val="dk1"/>
                </a:solidFill>
              </a:rPr>
              <a:t> informais, o que aumenta a dificuldade em encontrar profissionais qualificados. A busca por esses trabalhadores informais se dá ao grande número de obras e construções, uma vez que, cerca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solidFill>
                  <a:schemeClr val="dk1"/>
                </a:solidFill>
              </a:rPr>
              <a:t> de 70% são de reforma residenciais,  planejadas e administradas pelos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solidFill>
                  <a:schemeClr val="dk1"/>
                </a:solidFill>
              </a:rPr>
              <a:t> próprios proprietários.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g22cc6a30260_0_4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 branco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texto vertical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2874764" y="-1217413"/>
            <a:ext cx="3394472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texto verticais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5463778" y="1371601"/>
            <a:ext cx="4388644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1272778" y="-609599"/>
            <a:ext cx="4388644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conteúdo" type="obj">
  <p:cSld name="OBJEC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3"/>
          <p:cNvSpPr txBox="1"/>
          <p:nvPr>
            <p:ph idx="1" type="body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" name="Google Shape;18;p3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de título" type="title">
  <p:cSld name="TITLE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/>
          <p:nvPr>
            <p:ph type="ctrTitle"/>
          </p:nvPr>
        </p:nvSpPr>
        <p:spPr>
          <a:xfrm>
            <a:off x="685800" y="1597819"/>
            <a:ext cx="7772400" cy="110251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subTitle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beçalho da Seção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uas Partes de Conteúdo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/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6"/>
          <p:cNvSpPr txBox="1"/>
          <p:nvPr>
            <p:ph idx="1" type="body"/>
          </p:nvPr>
        </p:nvSpPr>
        <p:spPr>
          <a:xfrm>
            <a:off x="457200" y="1200151"/>
            <a:ext cx="4038600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6"/>
          <p:cNvSpPr txBox="1"/>
          <p:nvPr>
            <p:ph idx="2" type="body"/>
          </p:nvPr>
        </p:nvSpPr>
        <p:spPr>
          <a:xfrm>
            <a:off x="4648200" y="1200151"/>
            <a:ext cx="4038600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6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ção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/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7"/>
          <p:cNvSpPr txBox="1"/>
          <p:nvPr>
            <p:ph idx="2" type="body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7"/>
          <p:cNvSpPr txBox="1"/>
          <p:nvPr>
            <p:ph idx="3" type="body"/>
          </p:nvPr>
        </p:nvSpPr>
        <p:spPr>
          <a:xfrm>
            <a:off x="4645026" y="1151335"/>
            <a:ext cx="4041775" cy="47982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7"/>
          <p:cNvSpPr txBox="1"/>
          <p:nvPr>
            <p:ph idx="4" type="body"/>
          </p:nvPr>
        </p:nvSpPr>
        <p:spPr>
          <a:xfrm>
            <a:off x="4645026" y="1631156"/>
            <a:ext cx="4041775" cy="29634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7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mente título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/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8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údo com Legenda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m com Legenda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jpg"/><Relationship Id="rId4" Type="http://schemas.openxmlformats.org/officeDocument/2006/relationships/image" Target="../media/image3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jpg"/><Relationship Id="rId4" Type="http://schemas.openxmlformats.org/officeDocument/2006/relationships/image" Target="../media/image36.png"/><Relationship Id="rId5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jpg"/><Relationship Id="rId4" Type="http://schemas.openxmlformats.org/officeDocument/2006/relationships/image" Target="../media/image36.png"/><Relationship Id="rId5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jpg"/><Relationship Id="rId4" Type="http://schemas.openxmlformats.org/officeDocument/2006/relationships/image" Target="../media/image36.png"/><Relationship Id="rId5" Type="http://schemas.openxmlformats.org/officeDocument/2006/relationships/image" Target="../media/image2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jpg"/><Relationship Id="rId4" Type="http://schemas.openxmlformats.org/officeDocument/2006/relationships/image" Target="../media/image36.png"/><Relationship Id="rId5" Type="http://schemas.openxmlformats.org/officeDocument/2006/relationships/image" Target="../media/image4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jpg"/><Relationship Id="rId4" Type="http://schemas.openxmlformats.org/officeDocument/2006/relationships/image" Target="../media/image36.png"/><Relationship Id="rId5" Type="http://schemas.openxmlformats.org/officeDocument/2006/relationships/image" Target="../media/image1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jpg"/><Relationship Id="rId4" Type="http://schemas.openxmlformats.org/officeDocument/2006/relationships/image" Target="../media/image3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.jpg"/><Relationship Id="rId4" Type="http://schemas.openxmlformats.org/officeDocument/2006/relationships/image" Target="../media/image3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.jpg"/><Relationship Id="rId4" Type="http://schemas.openxmlformats.org/officeDocument/2006/relationships/image" Target="../media/image2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.jpg"/><Relationship Id="rId4" Type="http://schemas.openxmlformats.org/officeDocument/2006/relationships/image" Target="../media/image2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jpg"/><Relationship Id="rId4" Type="http://schemas.openxmlformats.org/officeDocument/2006/relationships/image" Target="../media/image13.png"/><Relationship Id="rId5" Type="http://schemas.openxmlformats.org/officeDocument/2006/relationships/image" Target="../media/image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.jpg"/><Relationship Id="rId4" Type="http://schemas.openxmlformats.org/officeDocument/2006/relationships/image" Target="../media/image2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.jpg"/><Relationship Id="rId4" Type="http://schemas.openxmlformats.org/officeDocument/2006/relationships/image" Target="../media/image2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.jpg"/><Relationship Id="rId4" Type="http://schemas.openxmlformats.org/officeDocument/2006/relationships/image" Target="../media/image1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.jpg"/><Relationship Id="rId4" Type="http://schemas.openxmlformats.org/officeDocument/2006/relationships/image" Target="../media/image3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.jpg"/><Relationship Id="rId4" Type="http://schemas.openxmlformats.org/officeDocument/2006/relationships/image" Target="../media/image1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.jpg"/><Relationship Id="rId4" Type="http://schemas.openxmlformats.org/officeDocument/2006/relationships/image" Target="../media/image2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.jpg"/><Relationship Id="rId4" Type="http://schemas.openxmlformats.org/officeDocument/2006/relationships/image" Target="../media/image2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.jpg"/><Relationship Id="rId4" Type="http://schemas.openxmlformats.org/officeDocument/2006/relationships/image" Target="../media/image4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.jpg"/><Relationship Id="rId4" Type="http://schemas.openxmlformats.org/officeDocument/2006/relationships/image" Target="../media/image2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.jpg"/><Relationship Id="rId4" Type="http://schemas.openxmlformats.org/officeDocument/2006/relationships/image" Target="../media/image2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jpg"/><Relationship Id="rId4" Type="http://schemas.openxmlformats.org/officeDocument/2006/relationships/image" Target="../media/image17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.jpg"/><Relationship Id="rId4" Type="http://schemas.openxmlformats.org/officeDocument/2006/relationships/image" Target="../media/image3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.jp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.jp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.jp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.jpg"/><Relationship Id="rId4" Type="http://schemas.openxmlformats.org/officeDocument/2006/relationships/image" Target="../media/image31.png"/></Relationships>
</file>

<file path=ppt/slides/_rels/slide39.xml.rels><?xml version="1.0" encoding="UTF-8" standalone="yes"?><Relationships xmlns="http://schemas.openxmlformats.org/package/2006/relationships"><Relationship Id="rId11" Type="http://schemas.openxmlformats.org/officeDocument/2006/relationships/image" Target="../media/image39.png"/><Relationship Id="rId10" Type="http://schemas.openxmlformats.org/officeDocument/2006/relationships/image" Target="../media/image41.png"/><Relationship Id="rId13" Type="http://schemas.openxmlformats.org/officeDocument/2006/relationships/image" Target="../media/image38.png"/><Relationship Id="rId1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.jpg"/><Relationship Id="rId4" Type="http://schemas.openxmlformats.org/officeDocument/2006/relationships/image" Target="../media/image26.png"/><Relationship Id="rId9" Type="http://schemas.openxmlformats.org/officeDocument/2006/relationships/image" Target="../media/image34.png"/><Relationship Id="rId15" Type="http://schemas.openxmlformats.org/officeDocument/2006/relationships/image" Target="../media/image37.png"/><Relationship Id="rId14" Type="http://schemas.openxmlformats.org/officeDocument/2006/relationships/image" Target="../media/image40.png"/><Relationship Id="rId17" Type="http://schemas.openxmlformats.org/officeDocument/2006/relationships/image" Target="../media/image43.png"/><Relationship Id="rId16" Type="http://schemas.openxmlformats.org/officeDocument/2006/relationships/image" Target="../media/image46.png"/><Relationship Id="rId5" Type="http://schemas.openxmlformats.org/officeDocument/2006/relationships/image" Target="../media/image24.png"/><Relationship Id="rId6" Type="http://schemas.openxmlformats.org/officeDocument/2006/relationships/image" Target="../media/image29.png"/><Relationship Id="rId7" Type="http://schemas.openxmlformats.org/officeDocument/2006/relationships/image" Target="../media/image28.png"/><Relationship Id="rId8" Type="http://schemas.openxmlformats.org/officeDocument/2006/relationships/image" Target="../media/image3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jpg"/><Relationship Id="rId4" Type="http://schemas.openxmlformats.org/officeDocument/2006/relationships/image" Target="../media/image10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4.jpg"/><Relationship Id="rId4" Type="http://schemas.openxmlformats.org/officeDocument/2006/relationships/image" Target="../media/image1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.jp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.jp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.jp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.jp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.jp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3.jpg"/><Relationship Id="rId4" Type="http://schemas.openxmlformats.org/officeDocument/2006/relationships/image" Target="../media/image9.jpg"/><Relationship Id="rId5" Type="http://schemas.openxmlformats.org/officeDocument/2006/relationships/image" Target="../media/image45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jpg"/><Relationship Id="rId4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jpg"/><Relationship Id="rId4" Type="http://schemas.openxmlformats.org/officeDocument/2006/relationships/image" Target="../media/image9.jpg"/><Relationship Id="rId5" Type="http://schemas.openxmlformats.org/officeDocument/2006/relationships/image" Target="../media/image4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jpg"/><Relationship Id="rId4" Type="http://schemas.openxmlformats.org/officeDocument/2006/relationships/image" Target="../media/image12.jpg"/><Relationship Id="rId5" Type="http://schemas.openxmlformats.org/officeDocument/2006/relationships/image" Target="../media/image15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jpg"/><Relationship Id="rId4" Type="http://schemas.openxmlformats.org/officeDocument/2006/relationships/image" Target="../media/image14.jpg"/><Relationship Id="rId5" Type="http://schemas.openxmlformats.org/officeDocument/2006/relationships/image" Target="../media/image16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jpg"/><Relationship Id="rId4" Type="http://schemas.openxmlformats.org/officeDocument/2006/relationships/image" Target="../media/image47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77" y="1505"/>
            <a:ext cx="9138648" cy="514049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3"/>
          <p:cNvSpPr txBox="1"/>
          <p:nvPr/>
        </p:nvSpPr>
        <p:spPr>
          <a:xfrm>
            <a:off x="2675" y="3111900"/>
            <a:ext cx="9138600" cy="4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Calibri"/>
                <a:ea typeface="Calibri"/>
                <a:cs typeface="Calibri"/>
                <a:sym typeface="Calibri"/>
              </a:rPr>
              <a:t>Gabriel Ferrari        Lívya Monique</a:t>
            </a:r>
            <a:r>
              <a:rPr b="1" lang="pt-BR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</a:t>
            </a:r>
            <a:r>
              <a:rPr b="1" lang="pt-BR">
                <a:latin typeface="Calibri"/>
                <a:ea typeface="Calibri"/>
                <a:cs typeface="Calibri"/>
                <a:sym typeface="Calibri"/>
              </a:rPr>
              <a:t>Marcos Túlio</a:t>
            </a:r>
            <a:r>
              <a:rPr b="1" lang="pt-BR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</a:t>
            </a:r>
            <a:r>
              <a:rPr b="1" lang="pt-BR">
                <a:latin typeface="Calibri"/>
                <a:ea typeface="Calibri"/>
                <a:cs typeface="Calibri"/>
                <a:sym typeface="Calibri"/>
              </a:rPr>
              <a:t>Maria Fernanda</a:t>
            </a:r>
            <a:r>
              <a:rPr b="1" lang="pt-BR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</a:t>
            </a:r>
            <a:r>
              <a:rPr b="1" lang="pt-BR">
                <a:latin typeface="Calibri"/>
                <a:ea typeface="Calibri"/>
                <a:cs typeface="Calibri"/>
                <a:sym typeface="Calibri"/>
              </a:rPr>
              <a:t>Mateus Felipe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6" name="Google Shape;86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33260" y="1840050"/>
            <a:ext cx="5877448" cy="101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30" y="1250"/>
            <a:ext cx="9139541" cy="5140989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2"/>
          <p:cNvSpPr txBox="1"/>
          <p:nvPr>
            <p:ph idx="12" type="sldNum"/>
          </p:nvPr>
        </p:nvSpPr>
        <p:spPr>
          <a:xfrm>
            <a:off x="7010400" y="4869588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78" name="Google Shape;178;p22"/>
          <p:cNvSpPr txBox="1"/>
          <p:nvPr/>
        </p:nvSpPr>
        <p:spPr>
          <a:xfrm>
            <a:off x="599250" y="868900"/>
            <a:ext cx="8159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p22"/>
          <p:cNvSpPr txBox="1"/>
          <p:nvPr/>
        </p:nvSpPr>
        <p:spPr>
          <a:xfrm>
            <a:off x="609225" y="958800"/>
            <a:ext cx="8159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22"/>
          <p:cNvSpPr txBox="1"/>
          <p:nvPr/>
        </p:nvSpPr>
        <p:spPr>
          <a:xfrm>
            <a:off x="331325" y="1166200"/>
            <a:ext cx="8437500" cy="36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 nosso grupo desenvolveu um </a:t>
            </a:r>
            <a:r>
              <a:rPr b="1" lang="pt-BR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aplicativo</a:t>
            </a:r>
            <a:r>
              <a:rPr lang="pt-BR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para celulares visando </a:t>
            </a:r>
            <a:r>
              <a:rPr b="1" lang="pt-BR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facilitar a busca por profissionais</a:t>
            </a:r>
            <a:r>
              <a:rPr lang="pt-BR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qualificados na região de interesse.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 aplicativo funcionará como uma </a:t>
            </a:r>
            <a:r>
              <a:rPr b="1" lang="pt-BR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ponte</a:t>
            </a:r>
            <a:r>
              <a:rPr lang="pt-BR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entre o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prestador de serviço </a:t>
            </a:r>
            <a:r>
              <a:rPr lang="pt-BR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 o </a:t>
            </a:r>
            <a:r>
              <a:rPr b="1" lang="pt-BR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contratante</a:t>
            </a:r>
            <a:r>
              <a:rPr lang="pt-BR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22"/>
          <p:cNvSpPr txBox="1"/>
          <p:nvPr/>
        </p:nvSpPr>
        <p:spPr>
          <a:xfrm>
            <a:off x="331325" y="423025"/>
            <a:ext cx="8437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000C7C"/>
                </a:solidFill>
                <a:latin typeface="Fredoka One"/>
                <a:ea typeface="Fredoka One"/>
                <a:cs typeface="Fredoka One"/>
                <a:sym typeface="Fredoka One"/>
              </a:rPr>
              <a:t>SOLUÇÃO</a:t>
            </a:r>
            <a:endParaRPr sz="2000">
              <a:solidFill>
                <a:srgbClr val="000C7C"/>
              </a:solidFill>
              <a:latin typeface="Fredoka One"/>
              <a:ea typeface="Fredoka One"/>
              <a:cs typeface="Fredoka One"/>
              <a:sym typeface="Fredoka One"/>
            </a:endParaRPr>
          </a:p>
        </p:txBody>
      </p:sp>
      <p:pic>
        <p:nvPicPr>
          <p:cNvPr id="182" name="Google Shape;182;p22"/>
          <p:cNvPicPr preferRelativeResize="0"/>
          <p:nvPr/>
        </p:nvPicPr>
        <p:blipFill rotWithShape="1">
          <a:blip r:embed="rId4">
            <a:alphaModFix/>
          </a:blip>
          <a:srcRect b="4956" l="11184" r="6578" t="8094"/>
          <a:stretch/>
        </p:blipFill>
        <p:spPr>
          <a:xfrm>
            <a:off x="6451650" y="2025400"/>
            <a:ext cx="2690125" cy="284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30" y="1250"/>
            <a:ext cx="9139541" cy="5140989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3"/>
          <p:cNvSpPr txBox="1"/>
          <p:nvPr>
            <p:ph idx="12" type="sldNum"/>
          </p:nvPr>
        </p:nvSpPr>
        <p:spPr>
          <a:xfrm>
            <a:off x="7010400" y="4869588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89" name="Google Shape;189;p23"/>
          <p:cNvSpPr txBox="1"/>
          <p:nvPr/>
        </p:nvSpPr>
        <p:spPr>
          <a:xfrm>
            <a:off x="599250" y="868900"/>
            <a:ext cx="8159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p23"/>
          <p:cNvSpPr txBox="1"/>
          <p:nvPr/>
        </p:nvSpPr>
        <p:spPr>
          <a:xfrm>
            <a:off x="609225" y="958800"/>
            <a:ext cx="8159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23"/>
          <p:cNvSpPr txBox="1"/>
          <p:nvPr/>
        </p:nvSpPr>
        <p:spPr>
          <a:xfrm>
            <a:off x="331325" y="423025"/>
            <a:ext cx="8437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000C7C"/>
                </a:solidFill>
                <a:latin typeface="Fredoka One"/>
                <a:ea typeface="Fredoka One"/>
                <a:cs typeface="Fredoka One"/>
                <a:sym typeface="Fredoka One"/>
              </a:rPr>
              <a:t>APP </a:t>
            </a:r>
            <a:r>
              <a:rPr lang="pt-BR" sz="2000">
                <a:solidFill>
                  <a:srgbClr val="FA5D14"/>
                </a:solidFill>
                <a:latin typeface="Fredoka One"/>
                <a:ea typeface="Fredoka One"/>
                <a:cs typeface="Fredoka One"/>
                <a:sym typeface="Fredoka One"/>
              </a:rPr>
              <a:t>FORMATCH</a:t>
            </a:r>
            <a:endParaRPr sz="2000">
              <a:solidFill>
                <a:srgbClr val="FA5D14"/>
              </a:solidFill>
              <a:latin typeface="Fredoka One"/>
              <a:ea typeface="Fredoka One"/>
              <a:cs typeface="Fredoka One"/>
              <a:sym typeface="Fredoka One"/>
            </a:endParaRPr>
          </a:p>
        </p:txBody>
      </p:sp>
      <p:sp>
        <p:nvSpPr>
          <p:cNvPr id="192" name="Google Shape;192;p23"/>
          <p:cNvSpPr txBox="1"/>
          <p:nvPr/>
        </p:nvSpPr>
        <p:spPr>
          <a:xfrm>
            <a:off x="331325" y="1309650"/>
            <a:ext cx="44745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600">
                <a:solidFill>
                  <a:srgbClr val="0A0A0F"/>
                </a:solidFill>
                <a:latin typeface="Calibri"/>
                <a:ea typeface="Calibri"/>
                <a:cs typeface="Calibri"/>
                <a:sym typeface="Calibri"/>
              </a:rPr>
              <a:t>Funcionalidades do App</a:t>
            </a:r>
            <a:endParaRPr b="1" sz="2600">
              <a:solidFill>
                <a:srgbClr val="0A0A0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rgbClr val="0A0A0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rgbClr val="0A0A0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 sz="2800">
                <a:solidFill>
                  <a:srgbClr val="0A0A0F"/>
                </a:solidFill>
                <a:latin typeface="Calibri"/>
                <a:ea typeface="Calibri"/>
                <a:cs typeface="Calibri"/>
                <a:sym typeface="Calibri"/>
              </a:rPr>
              <a:t>Catálogo de profissionais separados pela localização…</a:t>
            </a:r>
            <a:endParaRPr i="1" sz="2800">
              <a:solidFill>
                <a:srgbClr val="0A0A0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3" name="Google Shape;193;p23"/>
          <p:cNvPicPr preferRelativeResize="0"/>
          <p:nvPr/>
        </p:nvPicPr>
        <p:blipFill rotWithShape="1">
          <a:blip r:embed="rId4">
            <a:alphaModFix amt="41000"/>
          </a:blip>
          <a:srcRect b="13750" l="12344" r="8572" t="15115"/>
          <a:stretch/>
        </p:blipFill>
        <p:spPr>
          <a:xfrm>
            <a:off x="7008175" y="2906389"/>
            <a:ext cx="2133600" cy="19191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805691" y="206825"/>
            <a:ext cx="2687410" cy="4936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med">
        <p14:flip dir="l"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30" y="1250"/>
            <a:ext cx="9139541" cy="5140989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4"/>
          <p:cNvSpPr txBox="1"/>
          <p:nvPr>
            <p:ph idx="12" type="sldNum"/>
          </p:nvPr>
        </p:nvSpPr>
        <p:spPr>
          <a:xfrm>
            <a:off x="7010400" y="4869588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01" name="Google Shape;201;p24"/>
          <p:cNvSpPr txBox="1"/>
          <p:nvPr/>
        </p:nvSpPr>
        <p:spPr>
          <a:xfrm>
            <a:off x="599250" y="868900"/>
            <a:ext cx="8159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24"/>
          <p:cNvSpPr txBox="1"/>
          <p:nvPr/>
        </p:nvSpPr>
        <p:spPr>
          <a:xfrm>
            <a:off x="609225" y="958800"/>
            <a:ext cx="8159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p24"/>
          <p:cNvSpPr txBox="1"/>
          <p:nvPr/>
        </p:nvSpPr>
        <p:spPr>
          <a:xfrm>
            <a:off x="331325" y="423025"/>
            <a:ext cx="8437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000C7C"/>
                </a:solidFill>
                <a:latin typeface="Fredoka One"/>
                <a:ea typeface="Fredoka One"/>
                <a:cs typeface="Fredoka One"/>
                <a:sym typeface="Fredoka One"/>
              </a:rPr>
              <a:t>APP </a:t>
            </a:r>
            <a:r>
              <a:rPr lang="pt-BR" sz="2000">
                <a:solidFill>
                  <a:srgbClr val="FA5D14"/>
                </a:solidFill>
                <a:latin typeface="Fredoka One"/>
                <a:ea typeface="Fredoka One"/>
                <a:cs typeface="Fredoka One"/>
                <a:sym typeface="Fredoka One"/>
              </a:rPr>
              <a:t>FORMATCH</a:t>
            </a:r>
            <a:endParaRPr sz="2000">
              <a:solidFill>
                <a:srgbClr val="FA5D14"/>
              </a:solidFill>
              <a:latin typeface="Fredoka One"/>
              <a:ea typeface="Fredoka One"/>
              <a:cs typeface="Fredoka One"/>
              <a:sym typeface="Fredoka One"/>
            </a:endParaRPr>
          </a:p>
        </p:txBody>
      </p:sp>
      <p:sp>
        <p:nvSpPr>
          <p:cNvPr id="204" name="Google Shape;204;p24"/>
          <p:cNvSpPr txBox="1"/>
          <p:nvPr/>
        </p:nvSpPr>
        <p:spPr>
          <a:xfrm>
            <a:off x="331325" y="1309650"/>
            <a:ext cx="4474500" cy="27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600">
                <a:solidFill>
                  <a:srgbClr val="0A0A0F"/>
                </a:solidFill>
                <a:latin typeface="Calibri"/>
                <a:ea typeface="Calibri"/>
                <a:cs typeface="Calibri"/>
                <a:sym typeface="Calibri"/>
              </a:rPr>
              <a:t>Funcionalidades do App</a:t>
            </a:r>
            <a:endParaRPr b="1" sz="2600">
              <a:solidFill>
                <a:srgbClr val="0A0A0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rgbClr val="0A0A0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rgbClr val="0A0A0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 sz="2800">
                <a:solidFill>
                  <a:srgbClr val="0A0A0F"/>
                </a:solidFill>
                <a:latin typeface="Calibri"/>
                <a:ea typeface="Calibri"/>
                <a:cs typeface="Calibri"/>
                <a:sym typeface="Calibri"/>
              </a:rPr>
              <a:t>… e serviços oferecidos!</a:t>
            </a:r>
            <a:endParaRPr i="1" sz="2800">
              <a:solidFill>
                <a:srgbClr val="0A0A0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800">
              <a:solidFill>
                <a:srgbClr val="0A0A0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 sz="2000">
                <a:solidFill>
                  <a:srgbClr val="0A0A0F"/>
                </a:solidFill>
                <a:latin typeface="Calibri"/>
                <a:ea typeface="Calibri"/>
                <a:cs typeface="Calibri"/>
                <a:sym typeface="Calibri"/>
              </a:rPr>
              <a:t>Alvenaria, Arquitetura, Elétrica, Eng. Civil, Hidráulica, Pintura, Topologia e outros.</a:t>
            </a:r>
            <a:endParaRPr i="1" sz="2000">
              <a:solidFill>
                <a:srgbClr val="0A0A0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5" name="Google Shape;205;p24"/>
          <p:cNvPicPr preferRelativeResize="0"/>
          <p:nvPr/>
        </p:nvPicPr>
        <p:blipFill rotWithShape="1">
          <a:blip r:embed="rId4">
            <a:alphaModFix amt="41000"/>
          </a:blip>
          <a:srcRect b="13750" l="12344" r="8572" t="15115"/>
          <a:stretch/>
        </p:blipFill>
        <p:spPr>
          <a:xfrm>
            <a:off x="7008175" y="2906389"/>
            <a:ext cx="2133600" cy="19191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805691" y="206825"/>
            <a:ext cx="2687410" cy="4936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30" y="1250"/>
            <a:ext cx="9139541" cy="5140989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5"/>
          <p:cNvSpPr txBox="1"/>
          <p:nvPr>
            <p:ph idx="12" type="sldNum"/>
          </p:nvPr>
        </p:nvSpPr>
        <p:spPr>
          <a:xfrm>
            <a:off x="7010400" y="4869588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13" name="Google Shape;213;p25"/>
          <p:cNvSpPr txBox="1"/>
          <p:nvPr/>
        </p:nvSpPr>
        <p:spPr>
          <a:xfrm>
            <a:off x="599250" y="868900"/>
            <a:ext cx="8159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" name="Google Shape;214;p25"/>
          <p:cNvSpPr txBox="1"/>
          <p:nvPr/>
        </p:nvSpPr>
        <p:spPr>
          <a:xfrm>
            <a:off x="609225" y="958800"/>
            <a:ext cx="8159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" name="Google Shape;215;p25"/>
          <p:cNvSpPr txBox="1"/>
          <p:nvPr/>
        </p:nvSpPr>
        <p:spPr>
          <a:xfrm>
            <a:off x="331325" y="423025"/>
            <a:ext cx="8437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000C7C"/>
                </a:solidFill>
                <a:latin typeface="Fredoka One"/>
                <a:ea typeface="Fredoka One"/>
                <a:cs typeface="Fredoka One"/>
                <a:sym typeface="Fredoka One"/>
              </a:rPr>
              <a:t>APP </a:t>
            </a:r>
            <a:r>
              <a:rPr lang="pt-BR" sz="2000">
                <a:solidFill>
                  <a:srgbClr val="FA5D14"/>
                </a:solidFill>
                <a:latin typeface="Fredoka One"/>
                <a:ea typeface="Fredoka One"/>
                <a:cs typeface="Fredoka One"/>
                <a:sym typeface="Fredoka One"/>
              </a:rPr>
              <a:t>FORMATCH</a:t>
            </a:r>
            <a:endParaRPr sz="2000">
              <a:solidFill>
                <a:srgbClr val="FA5D14"/>
              </a:solidFill>
              <a:latin typeface="Fredoka One"/>
              <a:ea typeface="Fredoka One"/>
              <a:cs typeface="Fredoka One"/>
              <a:sym typeface="Fredoka One"/>
            </a:endParaRPr>
          </a:p>
        </p:txBody>
      </p:sp>
      <p:sp>
        <p:nvSpPr>
          <p:cNvPr id="216" name="Google Shape;216;p25"/>
          <p:cNvSpPr txBox="1"/>
          <p:nvPr/>
        </p:nvSpPr>
        <p:spPr>
          <a:xfrm>
            <a:off x="331325" y="1309650"/>
            <a:ext cx="4474500" cy="27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600">
                <a:solidFill>
                  <a:srgbClr val="0A0A0F"/>
                </a:solidFill>
                <a:latin typeface="Calibri"/>
                <a:ea typeface="Calibri"/>
                <a:cs typeface="Calibri"/>
                <a:sym typeface="Calibri"/>
              </a:rPr>
              <a:t>Funcionalidades do App</a:t>
            </a:r>
            <a:endParaRPr b="1" sz="2600">
              <a:solidFill>
                <a:srgbClr val="0A0A0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rgbClr val="0A0A0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rgbClr val="0A0A0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 sz="2800">
                <a:solidFill>
                  <a:srgbClr val="0A0A0F"/>
                </a:solidFill>
                <a:latin typeface="Calibri"/>
                <a:ea typeface="Calibri"/>
                <a:cs typeface="Calibri"/>
                <a:sym typeface="Calibri"/>
              </a:rPr>
              <a:t>… e serviços oferecidos!</a:t>
            </a:r>
            <a:endParaRPr i="1" sz="2800">
              <a:solidFill>
                <a:srgbClr val="0A0A0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800">
              <a:solidFill>
                <a:srgbClr val="0A0A0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 sz="2000">
                <a:solidFill>
                  <a:srgbClr val="0A0A0F"/>
                </a:solidFill>
                <a:latin typeface="Calibri"/>
                <a:ea typeface="Calibri"/>
                <a:cs typeface="Calibri"/>
                <a:sym typeface="Calibri"/>
              </a:rPr>
              <a:t>Alvenaria, Arquitetura, Elétrica, Eng. Civil, Hidráulica, Pintura, Topologia e outros.</a:t>
            </a:r>
            <a:endParaRPr i="1" sz="2000">
              <a:solidFill>
                <a:srgbClr val="0A0A0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7" name="Google Shape;217;p25"/>
          <p:cNvPicPr preferRelativeResize="0"/>
          <p:nvPr/>
        </p:nvPicPr>
        <p:blipFill rotWithShape="1">
          <a:blip r:embed="rId4">
            <a:alphaModFix amt="41000"/>
          </a:blip>
          <a:srcRect b="13750" l="12344" r="8572" t="15115"/>
          <a:stretch/>
        </p:blipFill>
        <p:spPr>
          <a:xfrm>
            <a:off x="7008175" y="2906389"/>
            <a:ext cx="2133600" cy="19191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805691" y="206825"/>
            <a:ext cx="2687410" cy="4936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30" y="1250"/>
            <a:ext cx="9139541" cy="5140989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6"/>
          <p:cNvSpPr txBox="1"/>
          <p:nvPr>
            <p:ph idx="12" type="sldNum"/>
          </p:nvPr>
        </p:nvSpPr>
        <p:spPr>
          <a:xfrm>
            <a:off x="7010400" y="4869588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25" name="Google Shape;225;p26"/>
          <p:cNvSpPr txBox="1"/>
          <p:nvPr/>
        </p:nvSpPr>
        <p:spPr>
          <a:xfrm>
            <a:off x="599250" y="868900"/>
            <a:ext cx="8159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" name="Google Shape;226;p26"/>
          <p:cNvSpPr txBox="1"/>
          <p:nvPr/>
        </p:nvSpPr>
        <p:spPr>
          <a:xfrm>
            <a:off x="609225" y="958800"/>
            <a:ext cx="8159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Google Shape;227;p26"/>
          <p:cNvSpPr txBox="1"/>
          <p:nvPr/>
        </p:nvSpPr>
        <p:spPr>
          <a:xfrm>
            <a:off x="331325" y="423025"/>
            <a:ext cx="8437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000C7C"/>
                </a:solidFill>
                <a:latin typeface="Fredoka One"/>
                <a:ea typeface="Fredoka One"/>
                <a:cs typeface="Fredoka One"/>
                <a:sym typeface="Fredoka One"/>
              </a:rPr>
              <a:t>APP </a:t>
            </a:r>
            <a:r>
              <a:rPr lang="pt-BR" sz="2000">
                <a:solidFill>
                  <a:srgbClr val="FA5D14"/>
                </a:solidFill>
                <a:latin typeface="Fredoka One"/>
                <a:ea typeface="Fredoka One"/>
                <a:cs typeface="Fredoka One"/>
                <a:sym typeface="Fredoka One"/>
              </a:rPr>
              <a:t>FORMATCH</a:t>
            </a:r>
            <a:endParaRPr sz="2000">
              <a:solidFill>
                <a:srgbClr val="FA5D14"/>
              </a:solidFill>
              <a:latin typeface="Fredoka One"/>
              <a:ea typeface="Fredoka One"/>
              <a:cs typeface="Fredoka One"/>
              <a:sym typeface="Fredoka One"/>
            </a:endParaRPr>
          </a:p>
        </p:txBody>
      </p:sp>
      <p:sp>
        <p:nvSpPr>
          <p:cNvPr id="228" name="Google Shape;228;p26"/>
          <p:cNvSpPr txBox="1"/>
          <p:nvPr/>
        </p:nvSpPr>
        <p:spPr>
          <a:xfrm>
            <a:off x="331325" y="1309650"/>
            <a:ext cx="4474500" cy="25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600">
                <a:solidFill>
                  <a:srgbClr val="0A0A0F"/>
                </a:solidFill>
                <a:latin typeface="Calibri"/>
                <a:ea typeface="Calibri"/>
                <a:cs typeface="Calibri"/>
                <a:sym typeface="Calibri"/>
              </a:rPr>
              <a:t>Funcionalidades do App</a:t>
            </a:r>
            <a:endParaRPr b="1" sz="2600">
              <a:solidFill>
                <a:srgbClr val="0A0A0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rgbClr val="0A0A0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rgbClr val="0A0A0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 sz="2700">
                <a:solidFill>
                  <a:srgbClr val="0A0A0F"/>
                </a:solidFill>
                <a:latin typeface="Calibri"/>
                <a:ea typeface="Calibri"/>
                <a:cs typeface="Calibri"/>
                <a:sym typeface="Calibri"/>
              </a:rPr>
              <a:t>Salvar o perfil de um profissional para uma consulta posterior</a:t>
            </a:r>
            <a:endParaRPr i="1" sz="1900">
              <a:solidFill>
                <a:srgbClr val="0A0A0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9" name="Google Shape;229;p26"/>
          <p:cNvPicPr preferRelativeResize="0"/>
          <p:nvPr/>
        </p:nvPicPr>
        <p:blipFill rotWithShape="1">
          <a:blip r:embed="rId4">
            <a:alphaModFix amt="41000"/>
          </a:blip>
          <a:srcRect b="13750" l="12344" r="8572" t="15115"/>
          <a:stretch/>
        </p:blipFill>
        <p:spPr>
          <a:xfrm>
            <a:off x="7008175" y="2906389"/>
            <a:ext cx="2133600" cy="19191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805691" y="206825"/>
            <a:ext cx="2687410" cy="4936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30" y="1250"/>
            <a:ext cx="9139541" cy="5140989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27"/>
          <p:cNvSpPr txBox="1"/>
          <p:nvPr>
            <p:ph idx="12" type="sldNum"/>
          </p:nvPr>
        </p:nvSpPr>
        <p:spPr>
          <a:xfrm>
            <a:off x="7010400" y="4869588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37" name="Google Shape;237;p27"/>
          <p:cNvSpPr txBox="1"/>
          <p:nvPr/>
        </p:nvSpPr>
        <p:spPr>
          <a:xfrm>
            <a:off x="599250" y="868900"/>
            <a:ext cx="8159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" name="Google Shape;238;p27"/>
          <p:cNvSpPr txBox="1"/>
          <p:nvPr/>
        </p:nvSpPr>
        <p:spPr>
          <a:xfrm>
            <a:off x="609225" y="958800"/>
            <a:ext cx="8159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" name="Google Shape;239;p27"/>
          <p:cNvSpPr txBox="1"/>
          <p:nvPr/>
        </p:nvSpPr>
        <p:spPr>
          <a:xfrm>
            <a:off x="331325" y="423025"/>
            <a:ext cx="8437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000C7C"/>
                </a:solidFill>
                <a:latin typeface="Fredoka One"/>
                <a:ea typeface="Fredoka One"/>
                <a:cs typeface="Fredoka One"/>
                <a:sym typeface="Fredoka One"/>
              </a:rPr>
              <a:t>APP </a:t>
            </a:r>
            <a:r>
              <a:rPr lang="pt-BR" sz="2000">
                <a:solidFill>
                  <a:srgbClr val="FA5D14"/>
                </a:solidFill>
                <a:latin typeface="Fredoka One"/>
                <a:ea typeface="Fredoka One"/>
                <a:cs typeface="Fredoka One"/>
                <a:sym typeface="Fredoka One"/>
              </a:rPr>
              <a:t>FORMATCH</a:t>
            </a:r>
            <a:endParaRPr sz="2000">
              <a:solidFill>
                <a:srgbClr val="FA5D14"/>
              </a:solidFill>
              <a:latin typeface="Fredoka One"/>
              <a:ea typeface="Fredoka One"/>
              <a:cs typeface="Fredoka One"/>
              <a:sym typeface="Fredoka One"/>
            </a:endParaRPr>
          </a:p>
        </p:txBody>
      </p:sp>
      <p:sp>
        <p:nvSpPr>
          <p:cNvPr id="240" name="Google Shape;240;p27"/>
          <p:cNvSpPr txBox="1"/>
          <p:nvPr/>
        </p:nvSpPr>
        <p:spPr>
          <a:xfrm>
            <a:off x="331325" y="1309650"/>
            <a:ext cx="4164000" cy="25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600">
                <a:solidFill>
                  <a:srgbClr val="0A0A0F"/>
                </a:solidFill>
                <a:latin typeface="Calibri"/>
                <a:ea typeface="Calibri"/>
                <a:cs typeface="Calibri"/>
                <a:sym typeface="Calibri"/>
              </a:rPr>
              <a:t>Funcionalidades do App</a:t>
            </a:r>
            <a:endParaRPr b="1" sz="2600">
              <a:solidFill>
                <a:srgbClr val="0A0A0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rgbClr val="0A0A0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rgbClr val="0A0A0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 sz="4100">
                <a:solidFill>
                  <a:srgbClr val="0A0A0F"/>
                </a:solidFill>
                <a:latin typeface="Calibri"/>
                <a:ea typeface="Calibri"/>
                <a:cs typeface="Calibri"/>
                <a:sym typeface="Calibri"/>
              </a:rPr>
              <a:t>Lista de novidades e dicas</a:t>
            </a:r>
            <a:endParaRPr i="1" sz="4000">
              <a:solidFill>
                <a:srgbClr val="0A0A0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1" name="Google Shape;241;p27"/>
          <p:cNvPicPr preferRelativeResize="0"/>
          <p:nvPr/>
        </p:nvPicPr>
        <p:blipFill rotWithShape="1">
          <a:blip r:embed="rId4">
            <a:alphaModFix amt="41000"/>
          </a:blip>
          <a:srcRect b="13750" l="12344" r="8572" t="15115"/>
          <a:stretch/>
        </p:blipFill>
        <p:spPr>
          <a:xfrm>
            <a:off x="7008175" y="2906389"/>
            <a:ext cx="2133600" cy="19191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805691" y="206825"/>
            <a:ext cx="2687410" cy="4936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30" y="1250"/>
            <a:ext cx="9139541" cy="5140989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28"/>
          <p:cNvSpPr txBox="1"/>
          <p:nvPr>
            <p:ph idx="12" type="sldNum"/>
          </p:nvPr>
        </p:nvSpPr>
        <p:spPr>
          <a:xfrm>
            <a:off x="7010400" y="4869588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49" name="Google Shape;249;p28"/>
          <p:cNvSpPr txBox="1"/>
          <p:nvPr/>
        </p:nvSpPr>
        <p:spPr>
          <a:xfrm>
            <a:off x="599250" y="868900"/>
            <a:ext cx="8159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" name="Google Shape;250;p28"/>
          <p:cNvSpPr txBox="1"/>
          <p:nvPr/>
        </p:nvSpPr>
        <p:spPr>
          <a:xfrm>
            <a:off x="609225" y="958800"/>
            <a:ext cx="8159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" name="Google Shape;251;p28"/>
          <p:cNvSpPr txBox="1"/>
          <p:nvPr/>
        </p:nvSpPr>
        <p:spPr>
          <a:xfrm>
            <a:off x="331325" y="423025"/>
            <a:ext cx="8437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000C7C"/>
                </a:solidFill>
                <a:latin typeface="Fredoka One"/>
                <a:ea typeface="Fredoka One"/>
                <a:cs typeface="Fredoka One"/>
                <a:sym typeface="Fredoka One"/>
              </a:rPr>
              <a:t>APP </a:t>
            </a:r>
            <a:r>
              <a:rPr lang="pt-BR" sz="2000">
                <a:solidFill>
                  <a:srgbClr val="FA5D14"/>
                </a:solidFill>
                <a:latin typeface="Fredoka One"/>
                <a:ea typeface="Fredoka One"/>
                <a:cs typeface="Fredoka One"/>
                <a:sym typeface="Fredoka One"/>
              </a:rPr>
              <a:t>FORMATCH</a:t>
            </a:r>
            <a:endParaRPr sz="2000">
              <a:solidFill>
                <a:srgbClr val="FA5D14"/>
              </a:solidFill>
              <a:latin typeface="Fredoka One"/>
              <a:ea typeface="Fredoka One"/>
              <a:cs typeface="Fredoka One"/>
              <a:sym typeface="Fredoka One"/>
            </a:endParaRPr>
          </a:p>
        </p:txBody>
      </p:sp>
      <p:pic>
        <p:nvPicPr>
          <p:cNvPr id="252" name="Google Shape;252;p28"/>
          <p:cNvPicPr preferRelativeResize="0"/>
          <p:nvPr/>
        </p:nvPicPr>
        <p:blipFill rotWithShape="1">
          <a:blip r:embed="rId4">
            <a:alphaModFix/>
          </a:blip>
          <a:srcRect b="13750" l="12344" r="8572" t="15115"/>
          <a:stretch/>
        </p:blipFill>
        <p:spPr>
          <a:xfrm>
            <a:off x="5947175" y="1952050"/>
            <a:ext cx="3194600" cy="2873450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28"/>
          <p:cNvSpPr txBox="1"/>
          <p:nvPr/>
        </p:nvSpPr>
        <p:spPr>
          <a:xfrm>
            <a:off x="331325" y="958800"/>
            <a:ext cx="6284100" cy="27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200">
                <a:solidFill>
                  <a:srgbClr val="0A0A0F"/>
                </a:solidFill>
                <a:latin typeface="Calibri"/>
                <a:ea typeface="Calibri"/>
                <a:cs typeface="Calibri"/>
                <a:sym typeface="Calibri"/>
              </a:rPr>
              <a:t>Funcionalidades do Aplicativo</a:t>
            </a:r>
            <a:endParaRPr b="1" sz="2200">
              <a:solidFill>
                <a:srgbClr val="0A0A0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0A0A0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>
                <a:solidFill>
                  <a:srgbClr val="0A0A0F"/>
                </a:solidFill>
                <a:latin typeface="Calibri"/>
                <a:ea typeface="Calibri"/>
                <a:cs typeface="Calibri"/>
                <a:sym typeface="Calibri"/>
              </a:rPr>
              <a:t>Cadastro de profissional</a:t>
            </a:r>
            <a:endParaRPr sz="2100">
              <a:solidFill>
                <a:srgbClr val="0A0A0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000C7C"/>
              </a:buClr>
              <a:buSzPts val="2100"/>
              <a:buFont typeface="Calibri"/>
              <a:buChar char="●"/>
            </a:pPr>
            <a:r>
              <a:rPr lang="pt-BR" sz="2100">
                <a:solidFill>
                  <a:srgbClr val="0A0A0F"/>
                </a:solidFill>
                <a:latin typeface="Calibri"/>
                <a:ea typeface="Calibri"/>
                <a:cs typeface="Calibri"/>
                <a:sym typeface="Calibri"/>
              </a:rPr>
              <a:t>Com + de uma área de atuação</a:t>
            </a:r>
            <a:endParaRPr sz="2100">
              <a:solidFill>
                <a:srgbClr val="0A0A0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000C7C"/>
              </a:buClr>
              <a:buSzPts val="2100"/>
              <a:buFont typeface="Calibri"/>
              <a:buChar char="●"/>
            </a:pPr>
            <a:r>
              <a:rPr lang="pt-BR" sz="2100">
                <a:solidFill>
                  <a:srgbClr val="0A0A0F"/>
                </a:solidFill>
                <a:latin typeface="Calibri"/>
                <a:ea typeface="Calibri"/>
                <a:cs typeface="Calibri"/>
                <a:sym typeface="Calibri"/>
              </a:rPr>
              <a:t>Foto, nome, biografia, registro do CREA, MEI, CAU.</a:t>
            </a:r>
            <a:endParaRPr sz="2100">
              <a:solidFill>
                <a:srgbClr val="0A0A0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000C7C"/>
              </a:buClr>
              <a:buSzPts val="2100"/>
              <a:buFont typeface="Calibri"/>
              <a:buChar char="●"/>
            </a:pPr>
            <a:r>
              <a:rPr lang="pt-BR" sz="2100">
                <a:solidFill>
                  <a:srgbClr val="0A0A0F"/>
                </a:solidFill>
                <a:latin typeface="Calibri"/>
                <a:ea typeface="Calibri"/>
                <a:cs typeface="Calibri"/>
                <a:sym typeface="Calibri"/>
              </a:rPr>
              <a:t>4 meios de contato (Telefone, E-mail, </a:t>
            </a:r>
            <a:r>
              <a:rPr lang="pt-BR" sz="2100">
                <a:solidFill>
                  <a:srgbClr val="0A0A0F"/>
                </a:solidFill>
                <a:latin typeface="Calibri"/>
                <a:ea typeface="Calibri"/>
                <a:cs typeface="Calibri"/>
                <a:sym typeface="Calibri"/>
              </a:rPr>
              <a:t>WhatsApp</a:t>
            </a:r>
            <a:r>
              <a:rPr lang="pt-BR" sz="2100">
                <a:solidFill>
                  <a:srgbClr val="0A0A0F"/>
                </a:solidFill>
                <a:latin typeface="Calibri"/>
                <a:ea typeface="Calibri"/>
                <a:cs typeface="Calibri"/>
                <a:sym typeface="Calibri"/>
              </a:rPr>
              <a:t> e Número pessoal)</a:t>
            </a:r>
            <a:endParaRPr sz="2100">
              <a:solidFill>
                <a:srgbClr val="0A0A0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000C7C"/>
              </a:buClr>
              <a:buSzPts val="2100"/>
              <a:buFont typeface="Calibri"/>
              <a:buChar char="●"/>
            </a:pPr>
            <a:r>
              <a:rPr lang="pt-BR" sz="2100">
                <a:solidFill>
                  <a:srgbClr val="0A0A0F"/>
                </a:solidFill>
                <a:latin typeface="Calibri"/>
                <a:ea typeface="Calibri"/>
                <a:cs typeface="Calibri"/>
                <a:sym typeface="Calibri"/>
              </a:rPr>
              <a:t>Até 5 fotos de trabalhos anteriores</a:t>
            </a:r>
            <a:endParaRPr sz="2100">
              <a:solidFill>
                <a:srgbClr val="0A0A0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30" y="1250"/>
            <a:ext cx="9139541" cy="5140989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29"/>
          <p:cNvSpPr txBox="1"/>
          <p:nvPr>
            <p:ph idx="12" type="sldNum"/>
          </p:nvPr>
        </p:nvSpPr>
        <p:spPr>
          <a:xfrm>
            <a:off x="7010400" y="4869588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60" name="Google Shape;260;p29"/>
          <p:cNvSpPr txBox="1"/>
          <p:nvPr/>
        </p:nvSpPr>
        <p:spPr>
          <a:xfrm>
            <a:off x="599250" y="868900"/>
            <a:ext cx="8159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1" name="Google Shape;261;p29"/>
          <p:cNvSpPr txBox="1"/>
          <p:nvPr/>
        </p:nvSpPr>
        <p:spPr>
          <a:xfrm>
            <a:off x="609225" y="958800"/>
            <a:ext cx="8159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2" name="Google Shape;262;p29"/>
          <p:cNvSpPr txBox="1"/>
          <p:nvPr/>
        </p:nvSpPr>
        <p:spPr>
          <a:xfrm>
            <a:off x="331325" y="423025"/>
            <a:ext cx="8437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000C7C"/>
                </a:solidFill>
                <a:latin typeface="Fredoka One"/>
                <a:ea typeface="Fredoka One"/>
                <a:cs typeface="Fredoka One"/>
                <a:sym typeface="Fredoka One"/>
              </a:rPr>
              <a:t>APP </a:t>
            </a:r>
            <a:r>
              <a:rPr lang="pt-BR" sz="2000">
                <a:solidFill>
                  <a:srgbClr val="FA5D14"/>
                </a:solidFill>
                <a:latin typeface="Fredoka One"/>
                <a:ea typeface="Fredoka One"/>
                <a:cs typeface="Fredoka One"/>
                <a:sym typeface="Fredoka One"/>
              </a:rPr>
              <a:t>FORMATCH</a:t>
            </a:r>
            <a:endParaRPr sz="2000">
              <a:solidFill>
                <a:srgbClr val="FA5D14"/>
              </a:solidFill>
              <a:latin typeface="Fredoka One"/>
              <a:ea typeface="Fredoka One"/>
              <a:cs typeface="Fredoka One"/>
              <a:sym typeface="Fredoka One"/>
            </a:endParaRPr>
          </a:p>
        </p:txBody>
      </p:sp>
      <p:pic>
        <p:nvPicPr>
          <p:cNvPr id="263" name="Google Shape;263;p29"/>
          <p:cNvPicPr preferRelativeResize="0"/>
          <p:nvPr/>
        </p:nvPicPr>
        <p:blipFill rotWithShape="1">
          <a:blip r:embed="rId4">
            <a:alphaModFix/>
          </a:blip>
          <a:srcRect b="13750" l="12344" r="8572" t="15115"/>
          <a:stretch/>
        </p:blipFill>
        <p:spPr>
          <a:xfrm>
            <a:off x="5947175" y="1952050"/>
            <a:ext cx="3194600" cy="2873450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29"/>
          <p:cNvSpPr txBox="1"/>
          <p:nvPr/>
        </p:nvSpPr>
        <p:spPr>
          <a:xfrm>
            <a:off x="331325" y="958800"/>
            <a:ext cx="6964200" cy="32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200">
                <a:solidFill>
                  <a:srgbClr val="0A0A0F"/>
                </a:solidFill>
                <a:latin typeface="Calibri"/>
                <a:ea typeface="Calibri"/>
                <a:cs typeface="Calibri"/>
                <a:sym typeface="Calibri"/>
              </a:rPr>
              <a:t>Assinatura </a:t>
            </a:r>
            <a:r>
              <a:rPr b="1" lang="pt-BR" sz="2200">
                <a:solidFill>
                  <a:srgbClr val="7F6000"/>
                </a:solidFill>
                <a:latin typeface="Calibri"/>
                <a:ea typeface="Calibri"/>
                <a:cs typeface="Calibri"/>
                <a:sym typeface="Calibri"/>
              </a:rPr>
              <a:t>premium</a:t>
            </a:r>
            <a:r>
              <a:rPr b="1" lang="pt-BR" sz="2200">
                <a:solidFill>
                  <a:srgbClr val="0A0A0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2100">
              <a:solidFill>
                <a:srgbClr val="0A0A0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0A0A0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000C7C"/>
              </a:buClr>
              <a:buSzPts val="2100"/>
              <a:buFont typeface="Calibri"/>
              <a:buChar char="●"/>
            </a:pPr>
            <a:r>
              <a:rPr lang="pt-BR" sz="2100">
                <a:solidFill>
                  <a:srgbClr val="0A0A0F"/>
                </a:solidFill>
                <a:latin typeface="Calibri"/>
                <a:ea typeface="Calibri"/>
                <a:cs typeface="Calibri"/>
                <a:sym typeface="Calibri"/>
              </a:rPr>
              <a:t>Remoção de anúncios</a:t>
            </a:r>
            <a:endParaRPr sz="2100">
              <a:solidFill>
                <a:srgbClr val="0A0A0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000C7C"/>
              </a:buClr>
              <a:buSzPts val="2100"/>
              <a:buFont typeface="Calibri"/>
              <a:buChar char="●"/>
            </a:pPr>
            <a:r>
              <a:rPr lang="pt-BR" sz="2100">
                <a:solidFill>
                  <a:srgbClr val="0A0A0F"/>
                </a:solidFill>
                <a:latin typeface="Calibri"/>
                <a:ea typeface="Calibri"/>
                <a:cs typeface="Calibri"/>
                <a:sym typeface="Calibri"/>
              </a:rPr>
              <a:t>Ferramentas utilitárias</a:t>
            </a:r>
            <a:endParaRPr sz="2100">
              <a:solidFill>
                <a:srgbClr val="0A0A0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Clr>
                <a:srgbClr val="0A0A0F"/>
              </a:buClr>
              <a:buSzPts val="2100"/>
              <a:buFont typeface="Calibri"/>
              <a:buChar char="○"/>
            </a:pPr>
            <a:r>
              <a:rPr lang="pt-BR" sz="2100">
                <a:solidFill>
                  <a:srgbClr val="0A0A0F"/>
                </a:solidFill>
                <a:latin typeface="Calibri"/>
                <a:ea typeface="Calibri"/>
                <a:cs typeface="Calibri"/>
                <a:sym typeface="Calibri"/>
              </a:rPr>
              <a:t>Conversor de unidades</a:t>
            </a:r>
            <a:endParaRPr sz="2100">
              <a:solidFill>
                <a:srgbClr val="0A0A0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Clr>
                <a:srgbClr val="0A0A0F"/>
              </a:buClr>
              <a:buSzPts val="2100"/>
              <a:buFont typeface="Calibri"/>
              <a:buChar char="○"/>
            </a:pPr>
            <a:r>
              <a:rPr lang="pt-BR" sz="2100">
                <a:solidFill>
                  <a:srgbClr val="0A0A0F"/>
                </a:solidFill>
                <a:latin typeface="Calibri"/>
                <a:ea typeface="Calibri"/>
                <a:cs typeface="Calibri"/>
                <a:sym typeface="Calibri"/>
              </a:rPr>
              <a:t>Tabela de constantes</a:t>
            </a:r>
            <a:endParaRPr sz="2100">
              <a:solidFill>
                <a:srgbClr val="0A0A0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 sz="1500">
                <a:solidFill>
                  <a:srgbClr val="0A0A0F"/>
                </a:solidFill>
                <a:latin typeface="Calibri"/>
                <a:ea typeface="Calibri"/>
                <a:cs typeface="Calibri"/>
                <a:sym typeface="Calibri"/>
              </a:rPr>
              <a:t>Ex.: Peso específico de materiais, granulometria, etc.</a:t>
            </a:r>
            <a:endParaRPr i="1" sz="1500">
              <a:solidFill>
                <a:srgbClr val="0A0A0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Clr>
                <a:srgbClr val="0A0A0F"/>
              </a:buClr>
              <a:buSzPts val="2100"/>
              <a:buFont typeface="Calibri"/>
              <a:buChar char="○"/>
            </a:pPr>
            <a:r>
              <a:rPr lang="pt-BR" sz="2100">
                <a:solidFill>
                  <a:srgbClr val="0A0A0F"/>
                </a:solidFill>
                <a:latin typeface="Calibri"/>
                <a:ea typeface="Calibri"/>
                <a:cs typeface="Calibri"/>
                <a:sym typeface="Calibri"/>
              </a:rPr>
              <a:t>Tabela de fórmulas matemáticas</a:t>
            </a:r>
            <a:endParaRPr sz="2100">
              <a:solidFill>
                <a:srgbClr val="0A0A0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 sz="1500">
                <a:solidFill>
                  <a:srgbClr val="0A0A0F"/>
                </a:solidFill>
                <a:latin typeface="Calibri"/>
                <a:ea typeface="Calibri"/>
                <a:cs typeface="Calibri"/>
                <a:sym typeface="Calibri"/>
              </a:rPr>
              <a:t>Ex.: Geometria, Trigonometria, Estatística, Elétrica, etc.</a:t>
            </a:r>
            <a:endParaRPr sz="2100">
              <a:solidFill>
                <a:srgbClr val="0A0A0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Clr>
                <a:srgbClr val="0A0A0F"/>
              </a:buClr>
              <a:buSzPts val="2100"/>
              <a:buFont typeface="Calibri"/>
              <a:buChar char="○"/>
            </a:pPr>
            <a:r>
              <a:rPr lang="pt-BR" sz="2100">
                <a:solidFill>
                  <a:srgbClr val="0A0A0F"/>
                </a:solidFill>
                <a:latin typeface="Calibri"/>
                <a:ea typeface="Calibri"/>
                <a:cs typeface="Calibri"/>
                <a:sym typeface="Calibri"/>
              </a:rPr>
              <a:t>Gerador de Diário de Obras simples</a:t>
            </a:r>
            <a:endParaRPr sz="2100">
              <a:solidFill>
                <a:srgbClr val="0A0A0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Google Shape;269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30" y="1250"/>
            <a:ext cx="9139541" cy="5140989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30"/>
          <p:cNvSpPr txBox="1"/>
          <p:nvPr>
            <p:ph idx="12" type="sldNum"/>
          </p:nvPr>
        </p:nvSpPr>
        <p:spPr>
          <a:xfrm>
            <a:off x="7010400" y="4869588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71" name="Google Shape;271;p30"/>
          <p:cNvSpPr txBox="1"/>
          <p:nvPr/>
        </p:nvSpPr>
        <p:spPr>
          <a:xfrm>
            <a:off x="599250" y="868900"/>
            <a:ext cx="8159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2" name="Google Shape;272;p30"/>
          <p:cNvSpPr txBox="1"/>
          <p:nvPr/>
        </p:nvSpPr>
        <p:spPr>
          <a:xfrm>
            <a:off x="609225" y="958800"/>
            <a:ext cx="8159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" name="Google Shape;273;p30"/>
          <p:cNvSpPr txBox="1"/>
          <p:nvPr/>
        </p:nvSpPr>
        <p:spPr>
          <a:xfrm>
            <a:off x="331325" y="423025"/>
            <a:ext cx="8437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000C7C"/>
                </a:solidFill>
                <a:latin typeface="Fredoka One"/>
                <a:ea typeface="Fredoka One"/>
                <a:cs typeface="Fredoka One"/>
                <a:sym typeface="Fredoka One"/>
              </a:rPr>
              <a:t>APP </a:t>
            </a:r>
            <a:r>
              <a:rPr lang="pt-BR" sz="2000">
                <a:solidFill>
                  <a:srgbClr val="FA5D14"/>
                </a:solidFill>
                <a:latin typeface="Fredoka One"/>
                <a:ea typeface="Fredoka One"/>
                <a:cs typeface="Fredoka One"/>
                <a:sym typeface="Fredoka One"/>
              </a:rPr>
              <a:t>FORMATCH</a:t>
            </a:r>
            <a:endParaRPr sz="2000">
              <a:solidFill>
                <a:srgbClr val="FA5D14"/>
              </a:solidFill>
              <a:latin typeface="Fredoka One"/>
              <a:ea typeface="Fredoka One"/>
              <a:cs typeface="Fredoka One"/>
              <a:sym typeface="Fredoka One"/>
            </a:endParaRPr>
          </a:p>
        </p:txBody>
      </p:sp>
      <p:pic>
        <p:nvPicPr>
          <p:cNvPr id="274" name="Google Shape;274;p30"/>
          <p:cNvPicPr preferRelativeResize="0"/>
          <p:nvPr/>
        </p:nvPicPr>
        <p:blipFill rotWithShape="1">
          <a:blip r:embed="rId4">
            <a:alphaModFix amt="65000"/>
          </a:blip>
          <a:srcRect b="14013" l="10870" r="10183" t="13753"/>
          <a:stretch/>
        </p:blipFill>
        <p:spPr>
          <a:xfrm>
            <a:off x="6322250" y="2283200"/>
            <a:ext cx="2743325" cy="2510200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30"/>
          <p:cNvSpPr txBox="1"/>
          <p:nvPr/>
        </p:nvSpPr>
        <p:spPr>
          <a:xfrm>
            <a:off x="331325" y="958800"/>
            <a:ext cx="8768100" cy="25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200">
                <a:solidFill>
                  <a:srgbClr val="0A0A0F"/>
                </a:solidFill>
                <a:latin typeface="Calibri"/>
                <a:ea typeface="Calibri"/>
                <a:cs typeface="Calibri"/>
                <a:sym typeface="Calibri"/>
              </a:rPr>
              <a:t>Verificação de profissional</a:t>
            </a:r>
            <a:endParaRPr b="1" sz="2200">
              <a:solidFill>
                <a:srgbClr val="0A0A0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rgbClr val="0A0A0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0A0A0F"/>
                </a:solidFill>
                <a:latin typeface="Calibri"/>
                <a:ea typeface="Calibri"/>
                <a:cs typeface="Calibri"/>
                <a:sym typeface="Calibri"/>
              </a:rPr>
              <a:t>A verificação permite atestar a </a:t>
            </a:r>
            <a:r>
              <a:rPr lang="pt-BR" sz="1800">
                <a:solidFill>
                  <a:srgbClr val="000C7C"/>
                </a:solidFill>
                <a:latin typeface="Calibri"/>
                <a:ea typeface="Calibri"/>
                <a:cs typeface="Calibri"/>
                <a:sym typeface="Calibri"/>
              </a:rPr>
              <a:t>autenticidade</a:t>
            </a:r>
            <a:r>
              <a:rPr lang="pt-BR" sz="1800">
                <a:solidFill>
                  <a:srgbClr val="0A0A0F"/>
                </a:solidFill>
                <a:latin typeface="Calibri"/>
                <a:ea typeface="Calibri"/>
                <a:cs typeface="Calibri"/>
                <a:sym typeface="Calibri"/>
              </a:rPr>
              <a:t> e a </a:t>
            </a:r>
            <a:r>
              <a:rPr lang="pt-BR" sz="1800">
                <a:solidFill>
                  <a:srgbClr val="000C7C"/>
                </a:solidFill>
                <a:latin typeface="Calibri"/>
                <a:ea typeface="Calibri"/>
                <a:cs typeface="Calibri"/>
                <a:sym typeface="Calibri"/>
              </a:rPr>
              <a:t>qualidade</a:t>
            </a:r>
            <a:r>
              <a:rPr lang="pt-BR" sz="1800">
                <a:solidFill>
                  <a:srgbClr val="0A0A0F"/>
                </a:solidFill>
                <a:latin typeface="Calibri"/>
                <a:ea typeface="Calibri"/>
                <a:cs typeface="Calibri"/>
                <a:sym typeface="Calibri"/>
              </a:rPr>
              <a:t> do profissional e o serviço prestado.</a:t>
            </a:r>
            <a:endParaRPr sz="1800">
              <a:solidFill>
                <a:srgbClr val="0A0A0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A0A0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0A0A0F"/>
                </a:solidFill>
                <a:latin typeface="Calibri"/>
                <a:ea typeface="Calibri"/>
                <a:cs typeface="Calibri"/>
                <a:sym typeface="Calibri"/>
              </a:rPr>
              <a:t>De início, o profissional terá que fornecer </a:t>
            </a:r>
            <a:r>
              <a:rPr b="1" lang="pt-BR" sz="1800">
                <a:solidFill>
                  <a:srgbClr val="0A0A0F"/>
                </a:solidFill>
                <a:latin typeface="Calibri"/>
                <a:ea typeface="Calibri"/>
                <a:cs typeface="Calibri"/>
                <a:sym typeface="Calibri"/>
              </a:rPr>
              <a:t>três referências pessoais</a:t>
            </a:r>
            <a:r>
              <a:rPr lang="pt-BR" sz="1800">
                <a:solidFill>
                  <a:srgbClr val="0A0A0F"/>
                </a:solidFill>
                <a:latin typeface="Calibri"/>
                <a:ea typeface="Calibri"/>
                <a:cs typeface="Calibri"/>
                <a:sym typeface="Calibri"/>
              </a:rPr>
              <a:t>,</a:t>
            </a:r>
            <a:endParaRPr sz="1800">
              <a:solidFill>
                <a:srgbClr val="0A0A0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0A0A0F"/>
                </a:solidFill>
                <a:latin typeface="Calibri"/>
                <a:ea typeface="Calibri"/>
                <a:cs typeface="Calibri"/>
                <a:sym typeface="Calibri"/>
              </a:rPr>
              <a:t>dez referências de clientes anteriores</a:t>
            </a:r>
            <a:r>
              <a:rPr lang="pt-BR" sz="1800">
                <a:solidFill>
                  <a:srgbClr val="0A0A0F"/>
                </a:solidFill>
                <a:latin typeface="Calibri"/>
                <a:ea typeface="Calibri"/>
                <a:cs typeface="Calibri"/>
                <a:sym typeface="Calibri"/>
              </a:rPr>
              <a:t>, um portfólio com no mínimo</a:t>
            </a:r>
            <a:endParaRPr sz="1800">
              <a:solidFill>
                <a:srgbClr val="0A0A0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0A0A0F"/>
                </a:solidFill>
                <a:latin typeface="Calibri"/>
                <a:ea typeface="Calibri"/>
                <a:cs typeface="Calibri"/>
                <a:sym typeface="Calibri"/>
              </a:rPr>
              <a:t>dez fotos</a:t>
            </a:r>
            <a:r>
              <a:rPr lang="pt-BR" sz="1800">
                <a:solidFill>
                  <a:srgbClr val="0A0A0F"/>
                </a:solidFill>
                <a:latin typeface="Calibri"/>
                <a:ea typeface="Calibri"/>
                <a:cs typeface="Calibri"/>
                <a:sym typeface="Calibri"/>
              </a:rPr>
              <a:t> e certificados e/ou diplomas, quando tiver.</a:t>
            </a:r>
            <a:endParaRPr sz="1800">
              <a:solidFill>
                <a:srgbClr val="0A0A0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Google Shape;280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30" y="1250"/>
            <a:ext cx="9139541" cy="5140989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31"/>
          <p:cNvSpPr txBox="1"/>
          <p:nvPr>
            <p:ph idx="12" type="sldNum"/>
          </p:nvPr>
        </p:nvSpPr>
        <p:spPr>
          <a:xfrm>
            <a:off x="7010400" y="4869588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82" name="Google Shape;282;p31"/>
          <p:cNvSpPr txBox="1"/>
          <p:nvPr/>
        </p:nvSpPr>
        <p:spPr>
          <a:xfrm>
            <a:off x="599250" y="868900"/>
            <a:ext cx="8159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3" name="Google Shape;283;p31"/>
          <p:cNvSpPr txBox="1"/>
          <p:nvPr/>
        </p:nvSpPr>
        <p:spPr>
          <a:xfrm>
            <a:off x="609225" y="958800"/>
            <a:ext cx="8159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4" name="Google Shape;284;p31"/>
          <p:cNvSpPr txBox="1"/>
          <p:nvPr/>
        </p:nvSpPr>
        <p:spPr>
          <a:xfrm>
            <a:off x="331325" y="423025"/>
            <a:ext cx="8437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000C7C"/>
                </a:solidFill>
                <a:latin typeface="Fredoka One"/>
                <a:ea typeface="Fredoka One"/>
                <a:cs typeface="Fredoka One"/>
                <a:sym typeface="Fredoka One"/>
              </a:rPr>
              <a:t>APP </a:t>
            </a:r>
            <a:r>
              <a:rPr lang="pt-BR" sz="2000">
                <a:solidFill>
                  <a:srgbClr val="FA5D14"/>
                </a:solidFill>
                <a:latin typeface="Fredoka One"/>
                <a:ea typeface="Fredoka One"/>
                <a:cs typeface="Fredoka One"/>
                <a:sym typeface="Fredoka One"/>
              </a:rPr>
              <a:t>FORMATCH</a:t>
            </a:r>
            <a:endParaRPr sz="2000">
              <a:solidFill>
                <a:srgbClr val="FA5D14"/>
              </a:solidFill>
              <a:latin typeface="Fredoka One"/>
              <a:ea typeface="Fredoka One"/>
              <a:cs typeface="Fredoka One"/>
              <a:sym typeface="Fredoka One"/>
            </a:endParaRPr>
          </a:p>
        </p:txBody>
      </p:sp>
      <p:pic>
        <p:nvPicPr>
          <p:cNvPr id="285" name="Google Shape;285;p31"/>
          <p:cNvPicPr preferRelativeResize="0"/>
          <p:nvPr/>
        </p:nvPicPr>
        <p:blipFill rotWithShape="1">
          <a:blip r:embed="rId4">
            <a:alphaModFix amt="65000"/>
          </a:blip>
          <a:srcRect b="14013" l="10870" r="10183" t="13753"/>
          <a:stretch/>
        </p:blipFill>
        <p:spPr>
          <a:xfrm>
            <a:off x="6322250" y="2283200"/>
            <a:ext cx="2743325" cy="2510200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31"/>
          <p:cNvSpPr txBox="1"/>
          <p:nvPr/>
        </p:nvSpPr>
        <p:spPr>
          <a:xfrm>
            <a:off x="331325" y="958800"/>
            <a:ext cx="8768100" cy="39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200">
                <a:solidFill>
                  <a:srgbClr val="0A0A0F"/>
                </a:solidFill>
                <a:latin typeface="Calibri"/>
                <a:ea typeface="Calibri"/>
                <a:cs typeface="Calibri"/>
                <a:sym typeface="Calibri"/>
              </a:rPr>
              <a:t>Verificação de profissional</a:t>
            </a:r>
            <a:endParaRPr b="1" sz="2200">
              <a:solidFill>
                <a:srgbClr val="0A0A0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rgbClr val="0A0A0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0A0A0F"/>
                </a:solidFill>
                <a:latin typeface="Calibri"/>
                <a:ea typeface="Calibri"/>
                <a:cs typeface="Calibri"/>
                <a:sym typeface="Calibri"/>
              </a:rPr>
              <a:t>Utilizaremos os </a:t>
            </a:r>
            <a:r>
              <a:rPr b="1" lang="pt-BR" sz="1800">
                <a:solidFill>
                  <a:srgbClr val="0A0A0F"/>
                </a:solidFill>
                <a:latin typeface="Calibri"/>
                <a:ea typeface="Calibri"/>
                <a:cs typeface="Calibri"/>
                <a:sym typeface="Calibri"/>
              </a:rPr>
              <a:t>diplomas/certificados</a:t>
            </a:r>
            <a:r>
              <a:rPr lang="pt-BR" sz="1800">
                <a:solidFill>
                  <a:srgbClr val="0A0A0F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b="1" lang="pt-BR" sz="1800">
                <a:solidFill>
                  <a:srgbClr val="0A0A0F"/>
                </a:solidFill>
                <a:latin typeface="Calibri"/>
                <a:ea typeface="Calibri"/>
                <a:cs typeface="Calibri"/>
                <a:sym typeface="Calibri"/>
              </a:rPr>
              <a:t>fotos de serviços</a:t>
            </a:r>
            <a:r>
              <a:rPr lang="pt-BR" sz="1800">
                <a:solidFill>
                  <a:srgbClr val="0A0A0F"/>
                </a:solidFill>
                <a:latin typeface="Calibri"/>
                <a:ea typeface="Calibri"/>
                <a:cs typeface="Calibri"/>
                <a:sym typeface="Calibri"/>
              </a:rPr>
              <a:t> e entraremos em contato com as </a:t>
            </a:r>
            <a:r>
              <a:rPr b="1" lang="pt-BR" sz="1800">
                <a:solidFill>
                  <a:srgbClr val="0A0A0F"/>
                </a:solidFill>
                <a:latin typeface="Calibri"/>
                <a:ea typeface="Calibri"/>
                <a:cs typeface="Calibri"/>
                <a:sym typeface="Calibri"/>
              </a:rPr>
              <a:t>referências pessoais</a:t>
            </a:r>
            <a:r>
              <a:rPr lang="pt-BR" sz="1800">
                <a:solidFill>
                  <a:srgbClr val="0A0A0F"/>
                </a:solidFill>
                <a:latin typeface="Calibri"/>
                <a:ea typeface="Calibri"/>
                <a:cs typeface="Calibri"/>
                <a:sym typeface="Calibri"/>
              </a:rPr>
              <a:t> para verificar a </a:t>
            </a:r>
            <a:r>
              <a:rPr b="1" lang="pt-BR" sz="1800">
                <a:solidFill>
                  <a:srgbClr val="000C7C"/>
                </a:solidFill>
                <a:latin typeface="Calibri"/>
                <a:ea typeface="Calibri"/>
                <a:cs typeface="Calibri"/>
                <a:sym typeface="Calibri"/>
              </a:rPr>
              <a:t>autenticidade </a:t>
            </a:r>
            <a:r>
              <a:rPr lang="pt-B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das informações</a:t>
            </a:r>
            <a:r>
              <a:rPr lang="pt-BR" sz="1800">
                <a:solidFill>
                  <a:srgbClr val="0A0A0F"/>
                </a:solidFill>
                <a:latin typeface="Calibri"/>
                <a:ea typeface="Calibri"/>
                <a:cs typeface="Calibri"/>
                <a:sym typeface="Calibri"/>
              </a:rPr>
              <a:t> passadas pelo profissional.</a:t>
            </a:r>
            <a:endParaRPr sz="1800">
              <a:solidFill>
                <a:srgbClr val="0A0A0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A0A0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0A0A0F"/>
                </a:solidFill>
                <a:latin typeface="Calibri"/>
                <a:ea typeface="Calibri"/>
                <a:cs typeface="Calibri"/>
                <a:sym typeface="Calibri"/>
              </a:rPr>
              <a:t>Para verificar a </a:t>
            </a:r>
            <a:r>
              <a:rPr b="1" lang="pt-BR" sz="1800">
                <a:solidFill>
                  <a:srgbClr val="000C7C"/>
                </a:solidFill>
                <a:latin typeface="Calibri"/>
                <a:ea typeface="Calibri"/>
                <a:cs typeface="Calibri"/>
                <a:sym typeface="Calibri"/>
              </a:rPr>
              <a:t>qualidade</a:t>
            </a:r>
            <a:r>
              <a:rPr lang="pt-BR" sz="1800">
                <a:solidFill>
                  <a:srgbClr val="0A0A0F"/>
                </a:solidFill>
                <a:latin typeface="Calibri"/>
                <a:ea typeface="Calibri"/>
                <a:cs typeface="Calibri"/>
                <a:sym typeface="Calibri"/>
              </a:rPr>
              <a:t>, iremos fazer uma </a:t>
            </a:r>
            <a:r>
              <a:rPr b="1" lang="pt-BR" sz="1800">
                <a:solidFill>
                  <a:srgbClr val="0A0A0F"/>
                </a:solidFill>
                <a:latin typeface="Calibri"/>
                <a:ea typeface="Calibri"/>
                <a:cs typeface="Calibri"/>
                <a:sym typeface="Calibri"/>
              </a:rPr>
              <a:t>entrevista</a:t>
            </a:r>
            <a:r>
              <a:rPr lang="pt-BR" sz="1800">
                <a:solidFill>
                  <a:srgbClr val="0A0A0F"/>
                </a:solidFill>
                <a:latin typeface="Calibri"/>
                <a:ea typeface="Calibri"/>
                <a:cs typeface="Calibri"/>
                <a:sym typeface="Calibri"/>
              </a:rPr>
              <a:t> com </a:t>
            </a:r>
            <a:endParaRPr sz="1800">
              <a:solidFill>
                <a:srgbClr val="0A0A0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0A0A0F"/>
                </a:solidFill>
                <a:latin typeface="Calibri"/>
                <a:ea typeface="Calibri"/>
                <a:cs typeface="Calibri"/>
                <a:sym typeface="Calibri"/>
              </a:rPr>
              <a:t>clientes anteriores</a:t>
            </a:r>
            <a:r>
              <a:rPr lang="pt-BR" sz="1800">
                <a:solidFill>
                  <a:srgbClr val="0A0A0F"/>
                </a:solidFill>
                <a:latin typeface="Calibri"/>
                <a:ea typeface="Calibri"/>
                <a:cs typeface="Calibri"/>
                <a:sym typeface="Calibri"/>
              </a:rPr>
              <a:t> do profissional. Usando a </a:t>
            </a:r>
            <a:r>
              <a:rPr b="1" lang="pt-BR" sz="1800">
                <a:solidFill>
                  <a:srgbClr val="0A0A0F"/>
                </a:solidFill>
                <a:latin typeface="Calibri"/>
                <a:ea typeface="Calibri"/>
                <a:cs typeface="Calibri"/>
                <a:sym typeface="Calibri"/>
              </a:rPr>
              <a:t>lista de 10 clientes</a:t>
            </a:r>
            <a:r>
              <a:rPr lang="pt-BR" sz="1800">
                <a:solidFill>
                  <a:srgbClr val="0A0A0F"/>
                </a:solidFill>
                <a:latin typeface="Calibri"/>
                <a:ea typeface="Calibri"/>
                <a:cs typeface="Calibri"/>
                <a:sym typeface="Calibri"/>
              </a:rPr>
              <a:t>,</a:t>
            </a:r>
            <a:endParaRPr sz="1800">
              <a:solidFill>
                <a:srgbClr val="0A0A0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0A0A0F"/>
                </a:solidFill>
                <a:latin typeface="Calibri"/>
                <a:ea typeface="Calibri"/>
                <a:cs typeface="Calibri"/>
                <a:sym typeface="Calibri"/>
              </a:rPr>
              <a:t>vamos escolher </a:t>
            </a:r>
            <a:r>
              <a:rPr b="1" lang="pt-BR" sz="1800">
                <a:solidFill>
                  <a:srgbClr val="0A0A0F"/>
                </a:solidFill>
                <a:latin typeface="Calibri"/>
                <a:ea typeface="Calibri"/>
                <a:cs typeface="Calibri"/>
                <a:sym typeface="Calibri"/>
              </a:rPr>
              <a:t>5 clientes aleatórios</a:t>
            </a:r>
            <a:r>
              <a:rPr lang="pt-BR" sz="1800">
                <a:solidFill>
                  <a:srgbClr val="0A0A0F"/>
                </a:solidFill>
                <a:latin typeface="Calibri"/>
                <a:ea typeface="Calibri"/>
                <a:cs typeface="Calibri"/>
                <a:sym typeface="Calibri"/>
              </a:rPr>
              <a:t> para falar sobre os seus serviços</a:t>
            </a:r>
            <a:endParaRPr sz="1800">
              <a:solidFill>
                <a:srgbClr val="0A0A0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0A0A0F"/>
                </a:solidFill>
                <a:latin typeface="Calibri"/>
                <a:ea typeface="Calibri"/>
                <a:cs typeface="Calibri"/>
                <a:sym typeface="Calibri"/>
              </a:rPr>
              <a:t>e pediremos que deem uma </a:t>
            </a:r>
            <a:r>
              <a:rPr b="1" lang="pt-BR" sz="1800">
                <a:solidFill>
                  <a:srgbClr val="0A0A0F"/>
                </a:solidFill>
                <a:latin typeface="Calibri"/>
                <a:ea typeface="Calibri"/>
                <a:cs typeface="Calibri"/>
                <a:sym typeface="Calibri"/>
              </a:rPr>
              <a:t>nota ao profissional</a:t>
            </a:r>
            <a:r>
              <a:rPr lang="pt-BR" sz="1800">
                <a:solidFill>
                  <a:srgbClr val="0A0A0F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800">
              <a:solidFill>
                <a:srgbClr val="0A0A0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A0A0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0A0A0F"/>
                </a:solidFill>
                <a:latin typeface="Calibri"/>
                <a:ea typeface="Calibri"/>
                <a:cs typeface="Calibri"/>
                <a:sym typeface="Calibri"/>
              </a:rPr>
              <a:t>Iremos </a:t>
            </a:r>
            <a:r>
              <a:rPr b="1" lang="pt-BR" sz="1800">
                <a:solidFill>
                  <a:srgbClr val="0A0A0F"/>
                </a:solidFill>
                <a:latin typeface="Calibri"/>
                <a:ea typeface="Calibri"/>
                <a:cs typeface="Calibri"/>
                <a:sym typeface="Calibri"/>
              </a:rPr>
              <a:t>quantificar </a:t>
            </a:r>
            <a:r>
              <a:rPr lang="pt-BR" sz="1800">
                <a:solidFill>
                  <a:srgbClr val="0A0A0F"/>
                </a:solidFill>
                <a:latin typeface="Calibri"/>
                <a:ea typeface="Calibri"/>
                <a:cs typeface="Calibri"/>
                <a:sym typeface="Calibri"/>
              </a:rPr>
              <a:t>a qualidade do serviço baseando-se na </a:t>
            </a:r>
            <a:r>
              <a:rPr b="1" lang="pt-BR" sz="1800">
                <a:solidFill>
                  <a:srgbClr val="0A0A0F"/>
                </a:solidFill>
                <a:latin typeface="Calibri"/>
                <a:ea typeface="Calibri"/>
                <a:cs typeface="Calibri"/>
                <a:sym typeface="Calibri"/>
              </a:rPr>
              <a:t>média das</a:t>
            </a:r>
            <a:endParaRPr b="1" sz="1800">
              <a:solidFill>
                <a:srgbClr val="0A0A0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0A0A0F"/>
                </a:solidFill>
                <a:latin typeface="Calibri"/>
                <a:ea typeface="Calibri"/>
                <a:cs typeface="Calibri"/>
                <a:sym typeface="Calibri"/>
              </a:rPr>
              <a:t>notas</a:t>
            </a:r>
            <a:r>
              <a:rPr lang="pt-BR" sz="1800">
                <a:solidFill>
                  <a:srgbClr val="0A0A0F"/>
                </a:solidFill>
                <a:latin typeface="Calibri"/>
                <a:ea typeface="Calibri"/>
                <a:cs typeface="Calibri"/>
                <a:sym typeface="Calibri"/>
              </a:rPr>
              <a:t> atribuídas.</a:t>
            </a:r>
            <a:endParaRPr sz="1800">
              <a:solidFill>
                <a:srgbClr val="0A0A0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3">
            <a:alphaModFix amt="29000"/>
          </a:blip>
          <a:srcRect b="0" l="0" r="0" t="0"/>
          <a:stretch/>
        </p:blipFill>
        <p:spPr>
          <a:xfrm>
            <a:off x="2230" y="2500"/>
            <a:ext cx="9139541" cy="514098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>
            <p:ph idx="12" type="sldNum"/>
          </p:nvPr>
        </p:nvSpPr>
        <p:spPr>
          <a:xfrm>
            <a:off x="7010400" y="4869588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93" name="Google Shape;93;p14"/>
          <p:cNvSpPr txBox="1"/>
          <p:nvPr/>
        </p:nvSpPr>
        <p:spPr>
          <a:xfrm>
            <a:off x="599250" y="868900"/>
            <a:ext cx="8159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14"/>
          <p:cNvSpPr txBox="1"/>
          <p:nvPr/>
        </p:nvSpPr>
        <p:spPr>
          <a:xfrm>
            <a:off x="609225" y="958800"/>
            <a:ext cx="8159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14"/>
          <p:cNvSpPr txBox="1"/>
          <p:nvPr/>
        </p:nvSpPr>
        <p:spPr>
          <a:xfrm>
            <a:off x="331325" y="915625"/>
            <a:ext cx="77901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	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14"/>
          <p:cNvSpPr txBox="1"/>
          <p:nvPr/>
        </p:nvSpPr>
        <p:spPr>
          <a:xfrm>
            <a:off x="353250" y="423025"/>
            <a:ext cx="8437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C7C"/>
              </a:solidFill>
              <a:latin typeface="Fredoka One"/>
              <a:ea typeface="Fredoka One"/>
              <a:cs typeface="Fredoka One"/>
              <a:sym typeface="Fredoka One"/>
            </a:endParaRPr>
          </a:p>
        </p:txBody>
      </p:sp>
      <p:pic>
        <p:nvPicPr>
          <p:cNvPr id="97" name="Google Shape;9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237" y="543150"/>
            <a:ext cx="1994026" cy="4209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28350" y="1077212"/>
            <a:ext cx="5144376" cy="89425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4"/>
          <p:cNvSpPr txBox="1"/>
          <p:nvPr/>
        </p:nvSpPr>
        <p:spPr>
          <a:xfrm>
            <a:off x="3483338" y="2371588"/>
            <a:ext cx="51081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rPr>
              <a:t>Pesquise por “</a:t>
            </a:r>
            <a:r>
              <a:rPr lang="pt-BR" sz="3000">
                <a:solidFill>
                  <a:srgbClr val="FA5D14"/>
                </a:solidFill>
                <a:latin typeface="Fredoka One"/>
                <a:ea typeface="Fredoka One"/>
                <a:cs typeface="Fredoka One"/>
                <a:sym typeface="Fredoka One"/>
              </a:rPr>
              <a:t>Formatch</a:t>
            </a:r>
            <a:r>
              <a:rPr lang="pt-BR" sz="30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rPr>
              <a:t>” na Play Store!</a:t>
            </a:r>
            <a:endParaRPr sz="3000">
              <a:solidFill>
                <a:schemeClr val="dk1"/>
              </a:solidFill>
              <a:latin typeface="Fredoka One"/>
              <a:ea typeface="Fredoka One"/>
              <a:cs typeface="Fredoka One"/>
              <a:sym typeface="Fredoka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000">
              <a:solidFill>
                <a:schemeClr val="dk1"/>
              </a:solidFill>
              <a:latin typeface="Fredoka One"/>
              <a:ea typeface="Fredoka One"/>
              <a:cs typeface="Fredoka One"/>
              <a:sym typeface="Fredoka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pt-B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Apenas em dispositivos </a:t>
            </a:r>
            <a:r>
              <a:rPr b="1" i="1" lang="pt-B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Android</a:t>
            </a:r>
            <a:r>
              <a:rPr i="1" lang="pt-B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med">
        <p14:flip dir="l"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Google Shape;291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30" y="1250"/>
            <a:ext cx="9139541" cy="5140989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32"/>
          <p:cNvSpPr txBox="1"/>
          <p:nvPr>
            <p:ph idx="12" type="sldNum"/>
          </p:nvPr>
        </p:nvSpPr>
        <p:spPr>
          <a:xfrm>
            <a:off x="7010400" y="4869588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93" name="Google Shape;293;p32"/>
          <p:cNvSpPr txBox="1"/>
          <p:nvPr/>
        </p:nvSpPr>
        <p:spPr>
          <a:xfrm>
            <a:off x="599250" y="868900"/>
            <a:ext cx="8159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4" name="Google Shape;294;p32"/>
          <p:cNvSpPr txBox="1"/>
          <p:nvPr/>
        </p:nvSpPr>
        <p:spPr>
          <a:xfrm>
            <a:off x="609225" y="958800"/>
            <a:ext cx="8159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5" name="Google Shape;295;p32"/>
          <p:cNvSpPr txBox="1"/>
          <p:nvPr/>
        </p:nvSpPr>
        <p:spPr>
          <a:xfrm>
            <a:off x="331325" y="423025"/>
            <a:ext cx="8437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000C7C"/>
                </a:solidFill>
                <a:latin typeface="Fredoka One"/>
                <a:ea typeface="Fredoka One"/>
                <a:cs typeface="Fredoka One"/>
                <a:sym typeface="Fredoka One"/>
              </a:rPr>
              <a:t>APP </a:t>
            </a:r>
            <a:r>
              <a:rPr lang="pt-BR" sz="2000">
                <a:solidFill>
                  <a:srgbClr val="FA5D14"/>
                </a:solidFill>
                <a:latin typeface="Fredoka One"/>
                <a:ea typeface="Fredoka One"/>
                <a:cs typeface="Fredoka One"/>
                <a:sym typeface="Fredoka One"/>
              </a:rPr>
              <a:t>FORMATCH</a:t>
            </a:r>
            <a:endParaRPr sz="2000">
              <a:solidFill>
                <a:srgbClr val="FA5D14"/>
              </a:solidFill>
              <a:latin typeface="Fredoka One"/>
              <a:ea typeface="Fredoka One"/>
              <a:cs typeface="Fredoka One"/>
              <a:sym typeface="Fredoka One"/>
            </a:endParaRPr>
          </a:p>
        </p:txBody>
      </p:sp>
      <p:pic>
        <p:nvPicPr>
          <p:cNvPr id="296" name="Google Shape;296;p32"/>
          <p:cNvPicPr preferRelativeResize="0"/>
          <p:nvPr/>
        </p:nvPicPr>
        <p:blipFill rotWithShape="1">
          <a:blip r:embed="rId4">
            <a:alphaModFix amt="65000"/>
          </a:blip>
          <a:srcRect b="14013" l="10870" r="10183" t="13753"/>
          <a:stretch/>
        </p:blipFill>
        <p:spPr>
          <a:xfrm>
            <a:off x="6322250" y="2283200"/>
            <a:ext cx="2743325" cy="2510200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32"/>
          <p:cNvSpPr txBox="1"/>
          <p:nvPr/>
        </p:nvSpPr>
        <p:spPr>
          <a:xfrm>
            <a:off x="331325" y="958800"/>
            <a:ext cx="8768100" cy="19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200">
                <a:solidFill>
                  <a:srgbClr val="0A0A0F"/>
                </a:solidFill>
                <a:latin typeface="Calibri"/>
                <a:ea typeface="Calibri"/>
                <a:cs typeface="Calibri"/>
                <a:sym typeface="Calibri"/>
              </a:rPr>
              <a:t>Verificação de profissional</a:t>
            </a:r>
            <a:endParaRPr b="1" sz="2200">
              <a:solidFill>
                <a:srgbClr val="0A0A0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rgbClr val="0A0A0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0A0A0F"/>
                </a:solidFill>
                <a:latin typeface="Calibri"/>
                <a:ea typeface="Calibri"/>
                <a:cs typeface="Calibri"/>
                <a:sym typeface="Calibri"/>
              </a:rPr>
              <a:t>Após todo o procedimento, serão colocadas no perfil do profissional 2 informações adicionais, um </a:t>
            </a:r>
            <a:r>
              <a:rPr b="1" lang="pt-BR" sz="1800">
                <a:solidFill>
                  <a:srgbClr val="000C7C"/>
                </a:solidFill>
                <a:latin typeface="Calibri"/>
                <a:ea typeface="Calibri"/>
                <a:cs typeface="Calibri"/>
                <a:sym typeface="Calibri"/>
              </a:rPr>
              <a:t>selo de autenticidade</a:t>
            </a:r>
            <a:r>
              <a:rPr lang="pt-BR" sz="1800">
                <a:solidFill>
                  <a:srgbClr val="0A0A0F"/>
                </a:solidFill>
                <a:latin typeface="Calibri"/>
                <a:ea typeface="Calibri"/>
                <a:cs typeface="Calibri"/>
                <a:sym typeface="Calibri"/>
              </a:rPr>
              <a:t> que atesta que as informações divulgadas são </a:t>
            </a:r>
            <a:r>
              <a:rPr b="1" lang="pt-BR" sz="1800">
                <a:solidFill>
                  <a:srgbClr val="FA5D14"/>
                </a:solidFill>
                <a:latin typeface="Calibri"/>
                <a:ea typeface="Calibri"/>
                <a:cs typeface="Calibri"/>
                <a:sym typeface="Calibri"/>
              </a:rPr>
              <a:t>válidas</a:t>
            </a:r>
            <a:r>
              <a:rPr lang="pt-BR" sz="1800">
                <a:solidFill>
                  <a:srgbClr val="0A0A0F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800">
              <a:solidFill>
                <a:srgbClr val="0A0A0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A0A0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0A0A0F"/>
                </a:solidFill>
                <a:latin typeface="Calibri"/>
                <a:ea typeface="Calibri"/>
                <a:cs typeface="Calibri"/>
                <a:sym typeface="Calibri"/>
              </a:rPr>
              <a:t>E uma </a:t>
            </a:r>
            <a:r>
              <a:rPr b="1" lang="pt-BR" sz="1800">
                <a:solidFill>
                  <a:srgbClr val="FA5D14"/>
                </a:solidFill>
                <a:latin typeface="Calibri"/>
                <a:ea typeface="Calibri"/>
                <a:cs typeface="Calibri"/>
                <a:sym typeface="Calibri"/>
              </a:rPr>
              <a:t>nota de 0 a 5</a:t>
            </a:r>
            <a:r>
              <a:rPr lang="pt-BR" sz="1800">
                <a:solidFill>
                  <a:srgbClr val="0A0A0F"/>
                </a:solidFill>
                <a:latin typeface="Calibri"/>
                <a:ea typeface="Calibri"/>
                <a:cs typeface="Calibri"/>
                <a:sym typeface="Calibri"/>
              </a:rPr>
              <a:t>, que quantifica a </a:t>
            </a:r>
            <a:r>
              <a:rPr b="1" lang="pt-BR" sz="1800">
                <a:solidFill>
                  <a:srgbClr val="000C7C"/>
                </a:solidFill>
                <a:latin typeface="Calibri"/>
                <a:ea typeface="Calibri"/>
                <a:cs typeface="Calibri"/>
                <a:sym typeface="Calibri"/>
              </a:rPr>
              <a:t>qualidade</a:t>
            </a:r>
            <a:r>
              <a:rPr lang="pt-BR" sz="1800">
                <a:solidFill>
                  <a:srgbClr val="0A0A0F"/>
                </a:solidFill>
                <a:latin typeface="Calibri"/>
                <a:ea typeface="Calibri"/>
                <a:cs typeface="Calibri"/>
                <a:sym typeface="Calibri"/>
              </a:rPr>
              <a:t> de seu serviço.</a:t>
            </a:r>
            <a:endParaRPr sz="1800">
              <a:solidFill>
                <a:srgbClr val="0A0A0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30" y="1250"/>
            <a:ext cx="9139541" cy="5140989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33"/>
          <p:cNvSpPr txBox="1"/>
          <p:nvPr>
            <p:ph idx="12" type="sldNum"/>
          </p:nvPr>
        </p:nvSpPr>
        <p:spPr>
          <a:xfrm>
            <a:off x="7010400" y="4869588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304" name="Google Shape;304;p33"/>
          <p:cNvSpPr txBox="1"/>
          <p:nvPr/>
        </p:nvSpPr>
        <p:spPr>
          <a:xfrm>
            <a:off x="599250" y="868900"/>
            <a:ext cx="8159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5" name="Google Shape;305;p33"/>
          <p:cNvSpPr txBox="1"/>
          <p:nvPr/>
        </p:nvSpPr>
        <p:spPr>
          <a:xfrm>
            <a:off x="609225" y="958800"/>
            <a:ext cx="8159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6" name="Google Shape;306;p33"/>
          <p:cNvSpPr txBox="1"/>
          <p:nvPr/>
        </p:nvSpPr>
        <p:spPr>
          <a:xfrm>
            <a:off x="331325" y="423025"/>
            <a:ext cx="8437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000C7C"/>
                </a:solidFill>
                <a:latin typeface="Fredoka One"/>
                <a:ea typeface="Fredoka One"/>
                <a:cs typeface="Fredoka One"/>
                <a:sym typeface="Fredoka One"/>
              </a:rPr>
              <a:t>APP </a:t>
            </a:r>
            <a:r>
              <a:rPr lang="pt-BR" sz="2000">
                <a:solidFill>
                  <a:srgbClr val="FA5D14"/>
                </a:solidFill>
                <a:latin typeface="Fredoka One"/>
                <a:ea typeface="Fredoka One"/>
                <a:cs typeface="Fredoka One"/>
                <a:sym typeface="Fredoka One"/>
              </a:rPr>
              <a:t>FORMATCH</a:t>
            </a:r>
            <a:endParaRPr sz="2000">
              <a:solidFill>
                <a:srgbClr val="FA5D14"/>
              </a:solidFill>
              <a:latin typeface="Fredoka One"/>
              <a:ea typeface="Fredoka One"/>
              <a:cs typeface="Fredoka One"/>
              <a:sym typeface="Fredoka One"/>
            </a:endParaRPr>
          </a:p>
        </p:txBody>
      </p:sp>
      <p:pic>
        <p:nvPicPr>
          <p:cNvPr id="307" name="Google Shape;307;p33"/>
          <p:cNvPicPr preferRelativeResize="0"/>
          <p:nvPr/>
        </p:nvPicPr>
        <p:blipFill rotWithShape="1">
          <a:blip r:embed="rId4">
            <a:alphaModFix amt="65000"/>
          </a:blip>
          <a:srcRect b="14013" l="10870" r="10183" t="13753"/>
          <a:stretch/>
        </p:blipFill>
        <p:spPr>
          <a:xfrm>
            <a:off x="6322250" y="2283200"/>
            <a:ext cx="2743325" cy="2510200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33"/>
          <p:cNvSpPr txBox="1"/>
          <p:nvPr/>
        </p:nvSpPr>
        <p:spPr>
          <a:xfrm>
            <a:off x="331325" y="958800"/>
            <a:ext cx="8768100" cy="39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200">
                <a:solidFill>
                  <a:srgbClr val="0A0A0F"/>
                </a:solidFill>
                <a:latin typeface="Calibri"/>
                <a:ea typeface="Calibri"/>
                <a:cs typeface="Calibri"/>
                <a:sym typeface="Calibri"/>
              </a:rPr>
              <a:t>Verificação de profissional</a:t>
            </a:r>
            <a:endParaRPr b="1" sz="2200">
              <a:solidFill>
                <a:srgbClr val="0A0A0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rgbClr val="0A0A0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0A0A0F"/>
                </a:solidFill>
                <a:latin typeface="Calibri"/>
                <a:ea typeface="Calibri"/>
                <a:cs typeface="Calibri"/>
                <a:sym typeface="Calibri"/>
              </a:rPr>
              <a:t>Esse  será um serviço adicional </a:t>
            </a:r>
            <a:r>
              <a:rPr b="1" lang="pt-BR" sz="1800">
                <a:solidFill>
                  <a:srgbClr val="7F6000"/>
                </a:solidFill>
                <a:latin typeface="Calibri"/>
                <a:ea typeface="Calibri"/>
                <a:cs typeface="Calibri"/>
                <a:sym typeface="Calibri"/>
              </a:rPr>
              <a:t>pago</a:t>
            </a:r>
            <a:r>
              <a:rPr lang="pt-BR" sz="1800">
                <a:solidFill>
                  <a:srgbClr val="0A0A0F"/>
                </a:solidFill>
                <a:latin typeface="Calibri"/>
                <a:ea typeface="Calibri"/>
                <a:cs typeface="Calibri"/>
                <a:sym typeface="Calibri"/>
              </a:rPr>
              <a:t>, e a cobrança acontecerá conforme a categoria do profissional:</a:t>
            </a:r>
            <a:endParaRPr sz="1800">
              <a:solidFill>
                <a:srgbClr val="0A0A0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A0A0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0A0A0F"/>
                </a:solidFill>
                <a:latin typeface="Calibri"/>
                <a:ea typeface="Calibri"/>
                <a:cs typeface="Calibri"/>
                <a:sym typeface="Calibri"/>
              </a:rPr>
              <a:t>Tipo 1:</a:t>
            </a:r>
            <a:r>
              <a:rPr b="1" lang="pt-BR" sz="1800">
                <a:solidFill>
                  <a:srgbClr val="0A0A0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pt-BR" sz="1800">
                <a:solidFill>
                  <a:srgbClr val="7F6000"/>
                </a:solidFill>
                <a:latin typeface="Calibri"/>
                <a:ea typeface="Calibri"/>
                <a:cs typeface="Calibri"/>
                <a:sym typeface="Calibri"/>
              </a:rPr>
              <a:t>R$ 160,00</a:t>
            </a:r>
            <a:endParaRPr b="1" sz="1800">
              <a:solidFill>
                <a:srgbClr val="7F6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 sz="1800">
                <a:solidFill>
                  <a:srgbClr val="0A0A0F"/>
                </a:solidFill>
                <a:latin typeface="Calibri"/>
                <a:ea typeface="Calibri"/>
                <a:cs typeface="Calibri"/>
                <a:sym typeface="Calibri"/>
              </a:rPr>
              <a:t>Profissionais com </a:t>
            </a:r>
            <a:r>
              <a:rPr b="1" i="1" lang="pt-BR" sz="1800">
                <a:solidFill>
                  <a:srgbClr val="0A0A0F"/>
                </a:solidFill>
                <a:latin typeface="Calibri"/>
                <a:ea typeface="Calibri"/>
                <a:cs typeface="Calibri"/>
                <a:sym typeface="Calibri"/>
              </a:rPr>
              <a:t>Ensino Superior</a:t>
            </a:r>
            <a:endParaRPr b="1" i="1" sz="1800">
              <a:solidFill>
                <a:srgbClr val="0A0A0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0A0A0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0A0A0F"/>
                </a:solidFill>
                <a:latin typeface="Calibri"/>
                <a:ea typeface="Calibri"/>
                <a:cs typeface="Calibri"/>
                <a:sym typeface="Calibri"/>
              </a:rPr>
              <a:t>Tipo 2: </a:t>
            </a:r>
            <a:r>
              <a:rPr b="1" lang="pt-BR" sz="1800">
                <a:solidFill>
                  <a:srgbClr val="7F6000"/>
                </a:solidFill>
                <a:latin typeface="Calibri"/>
                <a:ea typeface="Calibri"/>
                <a:cs typeface="Calibri"/>
                <a:sym typeface="Calibri"/>
              </a:rPr>
              <a:t>R$ 80,00</a:t>
            </a:r>
            <a:endParaRPr b="1" sz="1800">
              <a:solidFill>
                <a:srgbClr val="7F6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pt-BR" sz="1800">
                <a:solidFill>
                  <a:srgbClr val="0A0A0F"/>
                </a:solidFill>
                <a:latin typeface="Calibri"/>
                <a:ea typeface="Calibri"/>
                <a:cs typeface="Calibri"/>
                <a:sym typeface="Calibri"/>
              </a:rPr>
              <a:t>Profissionais com </a:t>
            </a:r>
            <a:r>
              <a:rPr b="1" i="1" lang="pt-BR" sz="1800">
                <a:solidFill>
                  <a:srgbClr val="0A0A0F"/>
                </a:solidFill>
                <a:latin typeface="Calibri"/>
                <a:ea typeface="Calibri"/>
                <a:cs typeface="Calibri"/>
                <a:sym typeface="Calibri"/>
              </a:rPr>
              <a:t>Ensino Técnico</a:t>
            </a:r>
            <a:endParaRPr sz="1800">
              <a:solidFill>
                <a:srgbClr val="0A0A0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A0A0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0A0A0F"/>
                </a:solidFill>
                <a:latin typeface="Calibri"/>
                <a:ea typeface="Calibri"/>
                <a:cs typeface="Calibri"/>
                <a:sym typeface="Calibri"/>
              </a:rPr>
              <a:t>Tipo 3: </a:t>
            </a:r>
            <a:r>
              <a:rPr b="1" lang="pt-BR" sz="1800">
                <a:solidFill>
                  <a:srgbClr val="7F6000"/>
                </a:solidFill>
                <a:latin typeface="Calibri"/>
                <a:ea typeface="Calibri"/>
                <a:cs typeface="Calibri"/>
                <a:sym typeface="Calibri"/>
              </a:rPr>
              <a:t>R$ 40,00</a:t>
            </a:r>
            <a:endParaRPr b="1" sz="1800">
              <a:solidFill>
                <a:srgbClr val="7F6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pt-BR" sz="1800">
                <a:solidFill>
                  <a:srgbClr val="0A0A0F"/>
                </a:solidFill>
                <a:latin typeface="Calibri"/>
                <a:ea typeface="Calibri"/>
                <a:cs typeface="Calibri"/>
                <a:sym typeface="Calibri"/>
              </a:rPr>
              <a:t>Demais profissionais</a:t>
            </a:r>
            <a:endParaRPr sz="1800">
              <a:solidFill>
                <a:srgbClr val="0A0A0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" name="Google Shape;313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30" y="1250"/>
            <a:ext cx="9139541" cy="5140989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34"/>
          <p:cNvSpPr txBox="1"/>
          <p:nvPr>
            <p:ph idx="12" type="sldNum"/>
          </p:nvPr>
        </p:nvSpPr>
        <p:spPr>
          <a:xfrm>
            <a:off x="7010400" y="4869588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315" name="Google Shape;315;p34"/>
          <p:cNvSpPr txBox="1"/>
          <p:nvPr/>
        </p:nvSpPr>
        <p:spPr>
          <a:xfrm>
            <a:off x="599250" y="868900"/>
            <a:ext cx="8159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6" name="Google Shape;316;p34"/>
          <p:cNvSpPr txBox="1"/>
          <p:nvPr/>
        </p:nvSpPr>
        <p:spPr>
          <a:xfrm>
            <a:off x="609225" y="958800"/>
            <a:ext cx="8159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7" name="Google Shape;317;p34"/>
          <p:cNvSpPr txBox="1"/>
          <p:nvPr/>
        </p:nvSpPr>
        <p:spPr>
          <a:xfrm>
            <a:off x="331325" y="423025"/>
            <a:ext cx="8437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000C7C"/>
                </a:solidFill>
                <a:latin typeface="Fredoka One"/>
                <a:ea typeface="Fredoka One"/>
                <a:cs typeface="Fredoka One"/>
                <a:sym typeface="Fredoka One"/>
              </a:rPr>
              <a:t>APP </a:t>
            </a:r>
            <a:r>
              <a:rPr lang="pt-BR" sz="2000">
                <a:solidFill>
                  <a:srgbClr val="FA5D14"/>
                </a:solidFill>
                <a:latin typeface="Fredoka One"/>
                <a:ea typeface="Fredoka One"/>
                <a:cs typeface="Fredoka One"/>
                <a:sym typeface="Fredoka One"/>
              </a:rPr>
              <a:t>FORMATCH</a:t>
            </a:r>
            <a:endParaRPr sz="2000">
              <a:solidFill>
                <a:srgbClr val="FA5D14"/>
              </a:solidFill>
              <a:latin typeface="Fredoka One"/>
              <a:ea typeface="Fredoka One"/>
              <a:cs typeface="Fredoka One"/>
              <a:sym typeface="Fredoka One"/>
            </a:endParaRPr>
          </a:p>
        </p:txBody>
      </p:sp>
      <p:pic>
        <p:nvPicPr>
          <p:cNvPr id="318" name="Google Shape;318;p34"/>
          <p:cNvPicPr preferRelativeResize="0"/>
          <p:nvPr/>
        </p:nvPicPr>
        <p:blipFill rotWithShape="1">
          <a:blip r:embed="rId4">
            <a:alphaModFix/>
          </a:blip>
          <a:srcRect b="14021" l="12344" r="11920" t="15056"/>
          <a:stretch/>
        </p:blipFill>
        <p:spPr>
          <a:xfrm>
            <a:off x="5154250" y="1493925"/>
            <a:ext cx="3604700" cy="3375675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34"/>
          <p:cNvSpPr txBox="1"/>
          <p:nvPr/>
        </p:nvSpPr>
        <p:spPr>
          <a:xfrm>
            <a:off x="331325" y="958800"/>
            <a:ext cx="6791400" cy="39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500">
                <a:solidFill>
                  <a:srgbClr val="0A0A0F"/>
                </a:solidFill>
                <a:latin typeface="Calibri"/>
                <a:ea typeface="Calibri"/>
                <a:cs typeface="Calibri"/>
                <a:sym typeface="Calibri"/>
              </a:rPr>
              <a:t>Diferencial </a:t>
            </a:r>
            <a:endParaRPr b="1" sz="2500">
              <a:solidFill>
                <a:srgbClr val="0A0A0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A0A0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000C7C"/>
              </a:buClr>
              <a:buSzPts val="2200"/>
              <a:buFont typeface="Calibri"/>
              <a:buChar char="●"/>
            </a:pPr>
            <a:r>
              <a:rPr lang="pt-BR" sz="2200">
                <a:solidFill>
                  <a:srgbClr val="0A0A0F"/>
                </a:solidFill>
                <a:latin typeface="Calibri"/>
                <a:ea typeface="Calibri"/>
                <a:cs typeface="Calibri"/>
                <a:sym typeface="Calibri"/>
              </a:rPr>
              <a:t>Garante a autenticidade das informações do profissional</a:t>
            </a:r>
            <a:endParaRPr sz="2200">
              <a:solidFill>
                <a:srgbClr val="0A0A0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0A0A0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000C7C"/>
              </a:buClr>
              <a:buSzPts val="2200"/>
              <a:buFont typeface="Calibri"/>
              <a:buChar char="●"/>
            </a:pPr>
            <a:r>
              <a:rPr lang="pt-BR" sz="2200">
                <a:solidFill>
                  <a:srgbClr val="0A0A0F"/>
                </a:solidFill>
                <a:latin typeface="Calibri"/>
                <a:ea typeface="Calibri"/>
                <a:cs typeface="Calibri"/>
                <a:sym typeface="Calibri"/>
              </a:rPr>
              <a:t>Mantém os interessados informados</a:t>
            </a:r>
            <a:endParaRPr sz="2200">
              <a:solidFill>
                <a:srgbClr val="0A0A0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rgbClr val="0A0A0F"/>
                </a:solidFill>
                <a:latin typeface="Calibri"/>
                <a:ea typeface="Calibri"/>
                <a:cs typeface="Calibri"/>
                <a:sym typeface="Calibri"/>
              </a:rPr>
              <a:t> sobre novidades do setor</a:t>
            </a:r>
            <a:endParaRPr sz="2200">
              <a:solidFill>
                <a:srgbClr val="0A0A0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0A0A0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000C7C"/>
              </a:buClr>
              <a:buSzPts val="2200"/>
              <a:buFont typeface="Calibri"/>
              <a:buChar char="●"/>
            </a:pPr>
            <a:r>
              <a:rPr lang="pt-BR" sz="2200">
                <a:solidFill>
                  <a:srgbClr val="0A0A0F"/>
                </a:solidFill>
                <a:latin typeface="Calibri"/>
                <a:ea typeface="Calibri"/>
                <a:cs typeface="Calibri"/>
                <a:sym typeface="Calibri"/>
              </a:rPr>
              <a:t>Usabilidade simples</a:t>
            </a:r>
            <a:endParaRPr sz="2200">
              <a:solidFill>
                <a:srgbClr val="0A0A0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0A0A0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000C7C"/>
              </a:buClr>
              <a:buSzPts val="2200"/>
              <a:buFont typeface="Calibri"/>
              <a:buChar char="●"/>
            </a:pPr>
            <a:r>
              <a:rPr lang="pt-BR" sz="2200">
                <a:solidFill>
                  <a:srgbClr val="0A0A0F"/>
                </a:solidFill>
                <a:latin typeface="Calibri"/>
                <a:ea typeface="Calibri"/>
                <a:cs typeface="Calibri"/>
                <a:sym typeface="Calibri"/>
              </a:rPr>
              <a:t>Aberto ao público geral</a:t>
            </a:r>
            <a:endParaRPr sz="2200">
              <a:solidFill>
                <a:srgbClr val="0A0A0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30" y="1250"/>
            <a:ext cx="9139541" cy="5140989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35"/>
          <p:cNvSpPr txBox="1"/>
          <p:nvPr>
            <p:ph idx="12" type="sldNum"/>
          </p:nvPr>
        </p:nvSpPr>
        <p:spPr>
          <a:xfrm>
            <a:off x="7010400" y="4869588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326" name="Google Shape;326;p35"/>
          <p:cNvSpPr txBox="1"/>
          <p:nvPr/>
        </p:nvSpPr>
        <p:spPr>
          <a:xfrm>
            <a:off x="599250" y="868900"/>
            <a:ext cx="8159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7" name="Google Shape;327;p35"/>
          <p:cNvSpPr txBox="1"/>
          <p:nvPr/>
        </p:nvSpPr>
        <p:spPr>
          <a:xfrm>
            <a:off x="609225" y="958800"/>
            <a:ext cx="8159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8" name="Google Shape;328;p35"/>
          <p:cNvSpPr txBox="1"/>
          <p:nvPr/>
        </p:nvSpPr>
        <p:spPr>
          <a:xfrm>
            <a:off x="948800" y="1647925"/>
            <a:ext cx="6611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9" name="Google Shape;329;p35"/>
          <p:cNvSpPr txBox="1"/>
          <p:nvPr/>
        </p:nvSpPr>
        <p:spPr>
          <a:xfrm>
            <a:off x="1478125" y="1827700"/>
            <a:ext cx="2946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0" name="Google Shape;330;p35"/>
          <p:cNvSpPr txBox="1"/>
          <p:nvPr/>
        </p:nvSpPr>
        <p:spPr>
          <a:xfrm>
            <a:off x="331325" y="958800"/>
            <a:ext cx="6791400" cy="30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rgbClr val="0A0A0F"/>
                </a:solidFill>
                <a:latin typeface="Calibri"/>
                <a:ea typeface="Calibri"/>
                <a:cs typeface="Calibri"/>
                <a:sym typeface="Calibri"/>
              </a:rPr>
              <a:t>Benefícios em usar o App</a:t>
            </a:r>
            <a:r>
              <a:rPr b="1" lang="pt-BR" sz="2400">
                <a:solidFill>
                  <a:srgbClr val="0A0A0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1" sz="2400">
              <a:solidFill>
                <a:srgbClr val="0A0A0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rgbClr val="0A0A0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rgbClr val="000C7C"/>
              </a:buClr>
              <a:buSzPts val="2300"/>
              <a:buFont typeface="Calibri"/>
              <a:buChar char="●"/>
            </a:pPr>
            <a:r>
              <a:rPr b="1" lang="pt-BR" sz="2300">
                <a:solidFill>
                  <a:srgbClr val="0A0A0F"/>
                </a:solidFill>
                <a:latin typeface="Calibri"/>
                <a:ea typeface="Calibri"/>
                <a:cs typeface="Calibri"/>
                <a:sym typeface="Calibri"/>
              </a:rPr>
              <a:t>Otimização</a:t>
            </a:r>
            <a:r>
              <a:rPr lang="pt-BR" sz="2300">
                <a:solidFill>
                  <a:srgbClr val="0A0A0F"/>
                </a:solidFill>
                <a:latin typeface="Calibri"/>
                <a:ea typeface="Calibri"/>
                <a:cs typeface="Calibri"/>
                <a:sym typeface="Calibri"/>
              </a:rPr>
              <a:t> de tempo</a:t>
            </a:r>
            <a:endParaRPr sz="2300">
              <a:solidFill>
                <a:srgbClr val="0A0A0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rgbClr val="000C7C"/>
              </a:buClr>
              <a:buSzPts val="2300"/>
              <a:buFont typeface="Calibri"/>
              <a:buChar char="●"/>
            </a:pPr>
            <a:r>
              <a:rPr b="1" lang="pt-BR" sz="2300">
                <a:solidFill>
                  <a:srgbClr val="0A0A0F"/>
                </a:solidFill>
                <a:latin typeface="Calibri"/>
                <a:ea typeface="Calibri"/>
                <a:cs typeface="Calibri"/>
                <a:sym typeface="Calibri"/>
              </a:rPr>
              <a:t>Crescimento</a:t>
            </a:r>
            <a:r>
              <a:rPr lang="pt-BR" sz="2300">
                <a:solidFill>
                  <a:srgbClr val="0A0A0F"/>
                </a:solidFill>
                <a:latin typeface="Calibri"/>
                <a:ea typeface="Calibri"/>
                <a:cs typeface="Calibri"/>
                <a:sym typeface="Calibri"/>
              </a:rPr>
              <a:t> do mercado</a:t>
            </a:r>
            <a:endParaRPr b="1" sz="2300">
              <a:solidFill>
                <a:srgbClr val="0A0A0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rgbClr val="000C7C"/>
              </a:buClr>
              <a:buSzPts val="2300"/>
              <a:buFont typeface="Calibri"/>
              <a:buChar char="●"/>
            </a:pPr>
            <a:r>
              <a:rPr lang="pt-BR" sz="2300">
                <a:solidFill>
                  <a:srgbClr val="0A0A0F"/>
                </a:solidFill>
                <a:latin typeface="Calibri"/>
                <a:ea typeface="Calibri"/>
                <a:cs typeface="Calibri"/>
                <a:sym typeface="Calibri"/>
              </a:rPr>
              <a:t>Evitar prejuízos</a:t>
            </a:r>
            <a:endParaRPr sz="2300">
              <a:solidFill>
                <a:srgbClr val="0A0A0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rgbClr val="000C7C"/>
              </a:buClr>
              <a:buSzPts val="2300"/>
              <a:buFont typeface="Calibri"/>
              <a:buChar char="●"/>
            </a:pPr>
            <a:r>
              <a:rPr lang="pt-BR" sz="2300">
                <a:solidFill>
                  <a:srgbClr val="0A0A0F"/>
                </a:solidFill>
                <a:latin typeface="Calibri"/>
                <a:ea typeface="Calibri"/>
                <a:cs typeface="Calibri"/>
                <a:sym typeface="Calibri"/>
              </a:rPr>
              <a:t>Maior </a:t>
            </a:r>
            <a:r>
              <a:rPr b="1" lang="pt-BR" sz="2300">
                <a:solidFill>
                  <a:srgbClr val="0A0A0F"/>
                </a:solidFill>
                <a:latin typeface="Calibri"/>
                <a:ea typeface="Calibri"/>
                <a:cs typeface="Calibri"/>
                <a:sym typeface="Calibri"/>
              </a:rPr>
              <a:t>possibilidade de escolha</a:t>
            </a:r>
            <a:endParaRPr sz="2300">
              <a:solidFill>
                <a:srgbClr val="0A0A0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rgbClr val="000C7C"/>
              </a:buClr>
              <a:buSzPts val="2300"/>
              <a:buFont typeface="Calibri"/>
              <a:buChar char="●"/>
            </a:pPr>
            <a:r>
              <a:rPr lang="pt-BR" sz="2300">
                <a:solidFill>
                  <a:srgbClr val="0A0A0F"/>
                </a:solidFill>
                <a:latin typeface="Calibri"/>
                <a:ea typeface="Calibri"/>
                <a:cs typeface="Calibri"/>
                <a:sym typeface="Calibri"/>
              </a:rPr>
              <a:t>Maior </a:t>
            </a:r>
            <a:r>
              <a:rPr b="1" lang="pt-BR" sz="2300">
                <a:solidFill>
                  <a:srgbClr val="0A0A0F"/>
                </a:solidFill>
                <a:latin typeface="Calibri"/>
                <a:ea typeface="Calibri"/>
                <a:cs typeface="Calibri"/>
                <a:sym typeface="Calibri"/>
              </a:rPr>
              <a:t>segurança</a:t>
            </a:r>
            <a:endParaRPr b="1" sz="2300">
              <a:solidFill>
                <a:srgbClr val="0A0A0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rgbClr val="000C7C"/>
              </a:buClr>
              <a:buSzPts val="2300"/>
              <a:buFont typeface="Calibri"/>
              <a:buChar char="●"/>
            </a:pPr>
            <a:r>
              <a:rPr b="1" lang="pt-BR" sz="2300">
                <a:solidFill>
                  <a:srgbClr val="0A0A0F"/>
                </a:solidFill>
                <a:latin typeface="Calibri"/>
                <a:ea typeface="Calibri"/>
                <a:cs typeface="Calibri"/>
                <a:sym typeface="Calibri"/>
              </a:rPr>
              <a:t>Mais clientes</a:t>
            </a:r>
            <a:endParaRPr b="1" sz="2300">
              <a:solidFill>
                <a:srgbClr val="0A0A0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1" name="Google Shape;331;p35"/>
          <p:cNvSpPr txBox="1"/>
          <p:nvPr/>
        </p:nvSpPr>
        <p:spPr>
          <a:xfrm>
            <a:off x="331325" y="423025"/>
            <a:ext cx="8437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000C7C"/>
                </a:solidFill>
                <a:latin typeface="Fredoka One"/>
                <a:ea typeface="Fredoka One"/>
                <a:cs typeface="Fredoka One"/>
                <a:sym typeface="Fredoka One"/>
              </a:rPr>
              <a:t>APP </a:t>
            </a:r>
            <a:r>
              <a:rPr lang="pt-BR" sz="2000">
                <a:solidFill>
                  <a:srgbClr val="FA5D14"/>
                </a:solidFill>
                <a:latin typeface="Fredoka One"/>
                <a:ea typeface="Fredoka One"/>
                <a:cs typeface="Fredoka One"/>
                <a:sym typeface="Fredoka One"/>
              </a:rPr>
              <a:t>FORMATCH</a:t>
            </a:r>
            <a:endParaRPr sz="2000">
              <a:solidFill>
                <a:srgbClr val="FA5D14"/>
              </a:solidFill>
              <a:latin typeface="Fredoka One"/>
              <a:ea typeface="Fredoka One"/>
              <a:cs typeface="Fredoka One"/>
              <a:sym typeface="Fredoka One"/>
            </a:endParaRPr>
          </a:p>
        </p:txBody>
      </p:sp>
      <p:pic>
        <p:nvPicPr>
          <p:cNvPr id="332" name="Google Shape;332;p35"/>
          <p:cNvPicPr preferRelativeResize="0"/>
          <p:nvPr/>
        </p:nvPicPr>
        <p:blipFill rotWithShape="1">
          <a:blip r:embed="rId4">
            <a:alphaModFix/>
          </a:blip>
          <a:srcRect b="13843" l="12806" r="10418" t="14799"/>
          <a:stretch/>
        </p:blipFill>
        <p:spPr>
          <a:xfrm>
            <a:off x="4809850" y="958800"/>
            <a:ext cx="3949100" cy="3670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337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30" y="2500"/>
            <a:ext cx="9139541" cy="5140989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36"/>
          <p:cNvSpPr txBox="1"/>
          <p:nvPr>
            <p:ph idx="12" type="sldNum"/>
          </p:nvPr>
        </p:nvSpPr>
        <p:spPr>
          <a:xfrm>
            <a:off x="7010400" y="4869588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339" name="Google Shape;339;p36"/>
          <p:cNvSpPr txBox="1"/>
          <p:nvPr/>
        </p:nvSpPr>
        <p:spPr>
          <a:xfrm>
            <a:off x="599250" y="868900"/>
            <a:ext cx="8159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0" name="Google Shape;340;p36"/>
          <p:cNvSpPr txBox="1"/>
          <p:nvPr/>
        </p:nvSpPr>
        <p:spPr>
          <a:xfrm>
            <a:off x="609225" y="958800"/>
            <a:ext cx="8159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1" name="Google Shape;341;p36"/>
          <p:cNvSpPr txBox="1"/>
          <p:nvPr/>
        </p:nvSpPr>
        <p:spPr>
          <a:xfrm>
            <a:off x="311125" y="958788"/>
            <a:ext cx="77484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900">
                <a:latin typeface="Calibri"/>
                <a:ea typeface="Calibri"/>
                <a:cs typeface="Calibri"/>
                <a:sym typeface="Calibri"/>
              </a:rPr>
              <a:t>Perguntas Gerais</a:t>
            </a:r>
            <a:endParaRPr b="1" sz="1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2" name="Google Shape;342;p36"/>
          <p:cNvSpPr txBox="1"/>
          <p:nvPr/>
        </p:nvSpPr>
        <p:spPr>
          <a:xfrm>
            <a:off x="331325" y="423025"/>
            <a:ext cx="8437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000C7C"/>
                </a:solidFill>
                <a:latin typeface="Fredoka One"/>
                <a:ea typeface="Fredoka One"/>
                <a:cs typeface="Fredoka One"/>
                <a:sym typeface="Fredoka One"/>
              </a:rPr>
              <a:t>PESQUISA DE MERCADO</a:t>
            </a:r>
            <a:endParaRPr sz="2000">
              <a:solidFill>
                <a:srgbClr val="000C7C"/>
              </a:solidFill>
              <a:latin typeface="Fredoka One"/>
              <a:ea typeface="Fredoka One"/>
              <a:cs typeface="Fredoka One"/>
              <a:sym typeface="Fredoka One"/>
            </a:endParaRPr>
          </a:p>
        </p:txBody>
      </p:sp>
      <p:pic>
        <p:nvPicPr>
          <p:cNvPr descr="Gráfico de respostas do Formulários Google. Título da pergunta: Com qual frequência você faz reformas/manutenções em sua casa?. Número de respostas: 32 respostas." id="343" name="Google Shape;343;p36" title="Com qual frequência você faz reformas/manutenções em sua casa?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5275" y="1369025"/>
            <a:ext cx="8293100" cy="35027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med">
        <p14:flip dir="l"/>
      </p:transition>
    </mc:Choice>
    <mc:Fallback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" name="Google Shape;348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30" y="2500"/>
            <a:ext cx="9139541" cy="5140989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37"/>
          <p:cNvSpPr txBox="1"/>
          <p:nvPr>
            <p:ph idx="12" type="sldNum"/>
          </p:nvPr>
        </p:nvSpPr>
        <p:spPr>
          <a:xfrm>
            <a:off x="7010400" y="4869588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350" name="Google Shape;350;p37"/>
          <p:cNvSpPr txBox="1"/>
          <p:nvPr/>
        </p:nvSpPr>
        <p:spPr>
          <a:xfrm>
            <a:off x="599250" y="868900"/>
            <a:ext cx="8159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1" name="Google Shape;351;p37"/>
          <p:cNvSpPr txBox="1"/>
          <p:nvPr/>
        </p:nvSpPr>
        <p:spPr>
          <a:xfrm>
            <a:off x="609225" y="958800"/>
            <a:ext cx="8159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2" name="Google Shape;352;p37"/>
          <p:cNvSpPr txBox="1"/>
          <p:nvPr/>
        </p:nvSpPr>
        <p:spPr>
          <a:xfrm>
            <a:off x="311125" y="958788"/>
            <a:ext cx="77484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900">
                <a:latin typeface="Calibri"/>
                <a:ea typeface="Calibri"/>
                <a:cs typeface="Calibri"/>
                <a:sym typeface="Calibri"/>
              </a:rPr>
              <a:t>Perguntas Gerais</a:t>
            </a:r>
            <a:endParaRPr b="1" sz="1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3" name="Google Shape;353;p37"/>
          <p:cNvSpPr txBox="1"/>
          <p:nvPr/>
        </p:nvSpPr>
        <p:spPr>
          <a:xfrm>
            <a:off x="331325" y="423025"/>
            <a:ext cx="8437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000C7C"/>
                </a:solidFill>
                <a:latin typeface="Fredoka One"/>
                <a:ea typeface="Fredoka One"/>
                <a:cs typeface="Fredoka One"/>
                <a:sym typeface="Fredoka One"/>
              </a:rPr>
              <a:t>PESQUISA DE MERCADO</a:t>
            </a:r>
            <a:endParaRPr sz="2000">
              <a:solidFill>
                <a:srgbClr val="000C7C"/>
              </a:solidFill>
              <a:latin typeface="Fredoka One"/>
              <a:ea typeface="Fredoka One"/>
              <a:cs typeface="Fredoka One"/>
              <a:sym typeface="Fredoka One"/>
            </a:endParaRPr>
          </a:p>
        </p:txBody>
      </p:sp>
      <p:pic>
        <p:nvPicPr>
          <p:cNvPr descr="Gráfico de respostas do Formulários Google. Título da pergunta: Quando você precisa de um profissional da área civil (pedreiro, bombeiro, eletricista, pintor, etc.) você consegue achar com facilidade?. Número de respostas: 32 respostas." id="354" name="Google Shape;354;p37" title="Quando você precisa de um profissional da área civil (pedreiro, bombeiro, eletricista, pintor, etc.) você consegue achar com facilidade?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100" y="1359000"/>
            <a:ext cx="7695027" cy="35056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Google Shape;359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30" y="2500"/>
            <a:ext cx="9139541" cy="5140989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38"/>
          <p:cNvSpPr txBox="1"/>
          <p:nvPr>
            <p:ph idx="12" type="sldNum"/>
          </p:nvPr>
        </p:nvSpPr>
        <p:spPr>
          <a:xfrm>
            <a:off x="7010400" y="4869588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361" name="Google Shape;361;p38"/>
          <p:cNvSpPr txBox="1"/>
          <p:nvPr/>
        </p:nvSpPr>
        <p:spPr>
          <a:xfrm>
            <a:off x="599250" y="868900"/>
            <a:ext cx="8159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2" name="Google Shape;362;p38"/>
          <p:cNvSpPr txBox="1"/>
          <p:nvPr/>
        </p:nvSpPr>
        <p:spPr>
          <a:xfrm>
            <a:off x="609225" y="958800"/>
            <a:ext cx="8159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3" name="Google Shape;363;p38"/>
          <p:cNvSpPr txBox="1"/>
          <p:nvPr/>
        </p:nvSpPr>
        <p:spPr>
          <a:xfrm>
            <a:off x="311125" y="958788"/>
            <a:ext cx="77484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900">
                <a:latin typeface="Calibri"/>
                <a:ea typeface="Calibri"/>
                <a:cs typeface="Calibri"/>
                <a:sym typeface="Calibri"/>
              </a:rPr>
              <a:t>Perguntas Gerais</a:t>
            </a:r>
            <a:endParaRPr b="1" sz="1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4" name="Google Shape;364;p38"/>
          <p:cNvSpPr txBox="1"/>
          <p:nvPr/>
        </p:nvSpPr>
        <p:spPr>
          <a:xfrm>
            <a:off x="331325" y="423025"/>
            <a:ext cx="8437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000C7C"/>
                </a:solidFill>
                <a:latin typeface="Fredoka One"/>
                <a:ea typeface="Fredoka One"/>
                <a:cs typeface="Fredoka One"/>
                <a:sym typeface="Fredoka One"/>
              </a:rPr>
              <a:t>PESQUISA DE MERCADO</a:t>
            </a:r>
            <a:endParaRPr sz="2000">
              <a:solidFill>
                <a:srgbClr val="000C7C"/>
              </a:solidFill>
              <a:latin typeface="Fredoka One"/>
              <a:ea typeface="Fredoka One"/>
              <a:cs typeface="Fredoka One"/>
              <a:sym typeface="Fredoka One"/>
            </a:endParaRPr>
          </a:p>
        </p:txBody>
      </p:sp>
      <p:pic>
        <p:nvPicPr>
          <p:cNvPr descr="Gráfico de respostas do Formulários Google. Título da pergunta: Você acha justo o valor cobrado pelos serviços de manutenção/reforma na sua região?. Número de respostas: 32 respostas." id="365" name="Google Shape;365;p38" title="Você acha justo o valor cobrado pelos serviços de manutenção/reforma na sua região?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100" y="1359001"/>
            <a:ext cx="8293151" cy="35027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0" name="Google Shape;370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30" y="2500"/>
            <a:ext cx="9139541" cy="5140989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39"/>
          <p:cNvSpPr txBox="1"/>
          <p:nvPr>
            <p:ph idx="12" type="sldNum"/>
          </p:nvPr>
        </p:nvSpPr>
        <p:spPr>
          <a:xfrm>
            <a:off x="7010400" y="4869588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372" name="Google Shape;372;p39"/>
          <p:cNvSpPr txBox="1"/>
          <p:nvPr/>
        </p:nvSpPr>
        <p:spPr>
          <a:xfrm>
            <a:off x="599250" y="868900"/>
            <a:ext cx="8159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3" name="Google Shape;373;p39"/>
          <p:cNvSpPr txBox="1"/>
          <p:nvPr/>
        </p:nvSpPr>
        <p:spPr>
          <a:xfrm>
            <a:off x="609225" y="958800"/>
            <a:ext cx="8159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4" name="Google Shape;374;p39"/>
          <p:cNvSpPr txBox="1"/>
          <p:nvPr/>
        </p:nvSpPr>
        <p:spPr>
          <a:xfrm>
            <a:off x="311125" y="958788"/>
            <a:ext cx="77484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900">
                <a:latin typeface="Calibri"/>
                <a:ea typeface="Calibri"/>
                <a:cs typeface="Calibri"/>
                <a:sym typeface="Calibri"/>
              </a:rPr>
              <a:t>Sobre o projeto</a:t>
            </a:r>
            <a:endParaRPr b="1" sz="1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5" name="Google Shape;375;p39"/>
          <p:cNvSpPr txBox="1"/>
          <p:nvPr/>
        </p:nvSpPr>
        <p:spPr>
          <a:xfrm>
            <a:off x="331325" y="423025"/>
            <a:ext cx="8437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000C7C"/>
                </a:solidFill>
                <a:latin typeface="Fredoka One"/>
                <a:ea typeface="Fredoka One"/>
                <a:cs typeface="Fredoka One"/>
                <a:sym typeface="Fredoka One"/>
              </a:rPr>
              <a:t>PESQUISA DE MERCADO</a:t>
            </a:r>
            <a:endParaRPr sz="2000">
              <a:solidFill>
                <a:srgbClr val="000C7C"/>
              </a:solidFill>
              <a:latin typeface="Fredoka One"/>
              <a:ea typeface="Fredoka One"/>
              <a:cs typeface="Fredoka One"/>
              <a:sym typeface="Fredoka One"/>
            </a:endParaRPr>
          </a:p>
        </p:txBody>
      </p:sp>
      <p:pic>
        <p:nvPicPr>
          <p:cNvPr descr="Gráfico de respostas do Formulários Google. Título da pergunta: Você usaria esse App?. Número de respostas: 32 respostas." id="376" name="Google Shape;376;p39" title="Você usaria esse App?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7075" y="1359000"/>
            <a:ext cx="8293151" cy="35027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1" name="Google Shape;381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30" y="2500"/>
            <a:ext cx="9139541" cy="5140989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p40"/>
          <p:cNvSpPr txBox="1"/>
          <p:nvPr>
            <p:ph idx="12" type="sldNum"/>
          </p:nvPr>
        </p:nvSpPr>
        <p:spPr>
          <a:xfrm>
            <a:off x="7010400" y="4869588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383" name="Google Shape;383;p40"/>
          <p:cNvSpPr txBox="1"/>
          <p:nvPr/>
        </p:nvSpPr>
        <p:spPr>
          <a:xfrm>
            <a:off x="599250" y="868900"/>
            <a:ext cx="8159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4" name="Google Shape;384;p40"/>
          <p:cNvSpPr txBox="1"/>
          <p:nvPr/>
        </p:nvSpPr>
        <p:spPr>
          <a:xfrm>
            <a:off x="609225" y="958800"/>
            <a:ext cx="8159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5" name="Google Shape;385;p40"/>
          <p:cNvSpPr txBox="1"/>
          <p:nvPr/>
        </p:nvSpPr>
        <p:spPr>
          <a:xfrm>
            <a:off x="311125" y="958788"/>
            <a:ext cx="77484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900">
                <a:latin typeface="Calibri"/>
                <a:ea typeface="Calibri"/>
                <a:cs typeface="Calibri"/>
                <a:sym typeface="Calibri"/>
              </a:rPr>
              <a:t>Sobre o projeto</a:t>
            </a:r>
            <a:endParaRPr b="1" sz="1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6" name="Google Shape;386;p40"/>
          <p:cNvSpPr txBox="1"/>
          <p:nvPr/>
        </p:nvSpPr>
        <p:spPr>
          <a:xfrm>
            <a:off x="331325" y="423025"/>
            <a:ext cx="8437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000C7C"/>
                </a:solidFill>
                <a:latin typeface="Fredoka One"/>
                <a:ea typeface="Fredoka One"/>
                <a:cs typeface="Fredoka One"/>
                <a:sym typeface="Fredoka One"/>
              </a:rPr>
              <a:t>PESQUISA DE MERCADO</a:t>
            </a:r>
            <a:endParaRPr sz="2000">
              <a:solidFill>
                <a:srgbClr val="000C7C"/>
              </a:solidFill>
              <a:latin typeface="Fredoka One"/>
              <a:ea typeface="Fredoka One"/>
              <a:cs typeface="Fredoka One"/>
              <a:sym typeface="Fredoka One"/>
            </a:endParaRPr>
          </a:p>
        </p:txBody>
      </p:sp>
      <p:pic>
        <p:nvPicPr>
          <p:cNvPr descr="Gráfico de respostas do Formulários Google. Título da pergunta: Você pagaria um valor simbólico mensal pelo uso do App?. Número de respostas: 32 respostas." id="387" name="Google Shape;387;p40" title="Você pagaria um valor simbólico mensal pelo uso do App?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7075" y="1359000"/>
            <a:ext cx="8293151" cy="35027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2" name="Google Shape;392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30" y="1250"/>
            <a:ext cx="9139541" cy="5140989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p41"/>
          <p:cNvSpPr txBox="1"/>
          <p:nvPr>
            <p:ph idx="12" type="sldNum"/>
          </p:nvPr>
        </p:nvSpPr>
        <p:spPr>
          <a:xfrm>
            <a:off x="7010400" y="4869588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394" name="Google Shape;394;p41"/>
          <p:cNvSpPr txBox="1"/>
          <p:nvPr/>
        </p:nvSpPr>
        <p:spPr>
          <a:xfrm>
            <a:off x="599250" y="868900"/>
            <a:ext cx="8159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5" name="Google Shape;395;p41"/>
          <p:cNvSpPr txBox="1"/>
          <p:nvPr/>
        </p:nvSpPr>
        <p:spPr>
          <a:xfrm>
            <a:off x="609225" y="958800"/>
            <a:ext cx="8159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6" name="Google Shape;396;p41"/>
          <p:cNvSpPr txBox="1"/>
          <p:nvPr/>
        </p:nvSpPr>
        <p:spPr>
          <a:xfrm>
            <a:off x="311125" y="958788"/>
            <a:ext cx="77484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900">
                <a:latin typeface="Calibri"/>
                <a:ea typeface="Calibri"/>
                <a:cs typeface="Calibri"/>
                <a:sym typeface="Calibri"/>
              </a:rPr>
              <a:t>Sobre o projeto</a:t>
            </a:r>
            <a:endParaRPr b="1" sz="1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7" name="Google Shape;397;p41"/>
          <p:cNvSpPr txBox="1"/>
          <p:nvPr/>
        </p:nvSpPr>
        <p:spPr>
          <a:xfrm>
            <a:off x="331325" y="423025"/>
            <a:ext cx="8437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000C7C"/>
                </a:solidFill>
                <a:latin typeface="Fredoka One"/>
                <a:ea typeface="Fredoka One"/>
                <a:cs typeface="Fredoka One"/>
                <a:sym typeface="Fredoka One"/>
              </a:rPr>
              <a:t>PESQUISA DE MERCADO</a:t>
            </a:r>
            <a:endParaRPr sz="2000">
              <a:solidFill>
                <a:srgbClr val="000C7C"/>
              </a:solidFill>
              <a:latin typeface="Fredoka One"/>
              <a:ea typeface="Fredoka One"/>
              <a:cs typeface="Fredoka One"/>
              <a:sym typeface="Fredoka One"/>
            </a:endParaRPr>
          </a:p>
        </p:txBody>
      </p:sp>
      <p:pic>
        <p:nvPicPr>
          <p:cNvPr descr="Gráfico de respostas do Formulários Google. Título da pergunta: Você como um profissional da área, se cadastraria no App?. Número de respostas: 13 respostas." id="398" name="Google Shape;398;p41" title="Você como um profissional da área, se cadastraria no App?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7075" y="1359000"/>
            <a:ext cx="8293151" cy="3502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30" y="1250"/>
            <a:ext cx="9139541" cy="5140989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5"/>
          <p:cNvSpPr txBox="1"/>
          <p:nvPr>
            <p:ph idx="12" type="sldNum"/>
          </p:nvPr>
        </p:nvSpPr>
        <p:spPr>
          <a:xfrm>
            <a:off x="7010400" y="4869588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06" name="Google Shape;106;p15"/>
          <p:cNvSpPr txBox="1"/>
          <p:nvPr/>
        </p:nvSpPr>
        <p:spPr>
          <a:xfrm>
            <a:off x="599250" y="868900"/>
            <a:ext cx="8159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p15"/>
          <p:cNvSpPr txBox="1"/>
          <p:nvPr/>
        </p:nvSpPr>
        <p:spPr>
          <a:xfrm>
            <a:off x="609225" y="958800"/>
            <a:ext cx="8159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15"/>
          <p:cNvSpPr txBox="1"/>
          <p:nvPr/>
        </p:nvSpPr>
        <p:spPr>
          <a:xfrm>
            <a:off x="331325" y="915625"/>
            <a:ext cx="7790100" cy="18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	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>
                <a:latin typeface="Calibri"/>
                <a:ea typeface="Calibri"/>
                <a:cs typeface="Calibri"/>
                <a:sym typeface="Calibri"/>
              </a:rPr>
              <a:t>O mercado da construção Civil está em </a:t>
            </a:r>
            <a:r>
              <a:rPr b="1" lang="pt-BR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constante crescimento</a:t>
            </a:r>
            <a:r>
              <a:rPr lang="pt-BR" sz="1900">
                <a:latin typeface="Calibri"/>
                <a:ea typeface="Calibri"/>
                <a:cs typeface="Calibri"/>
                <a:sym typeface="Calibri"/>
              </a:rPr>
              <a:t>, destacando-se pelo aumento de 9,7% do PIB no ano de 2021. 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>
                <a:latin typeface="Calibri"/>
                <a:ea typeface="Calibri"/>
                <a:cs typeface="Calibri"/>
                <a:sym typeface="Calibri"/>
              </a:rPr>
              <a:t>Com esse avanço, a busca por </a:t>
            </a:r>
            <a:r>
              <a:rPr b="1" lang="pt-BR" sz="1900">
                <a:latin typeface="Calibri"/>
                <a:ea typeface="Calibri"/>
                <a:cs typeface="Calibri"/>
                <a:sym typeface="Calibri"/>
              </a:rPr>
              <a:t>mão de obra qualificada</a:t>
            </a:r>
            <a:endParaRPr b="1" sz="19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>
                <a:latin typeface="Calibri"/>
                <a:ea typeface="Calibri"/>
                <a:cs typeface="Calibri"/>
                <a:sym typeface="Calibri"/>
              </a:rPr>
              <a:t>é cada vez maior e mais </a:t>
            </a:r>
            <a:r>
              <a:rPr b="1" lang="pt-BR" sz="1900">
                <a:latin typeface="Calibri"/>
                <a:ea typeface="Calibri"/>
                <a:cs typeface="Calibri"/>
                <a:sym typeface="Calibri"/>
              </a:rPr>
              <a:t>exigente</a:t>
            </a:r>
            <a:r>
              <a:rPr lang="pt-BR" sz="1900">
                <a:latin typeface="Calibri"/>
                <a:ea typeface="Calibri"/>
                <a:cs typeface="Calibri"/>
                <a:sym typeface="Calibri"/>
              </a:rPr>
              <a:t>.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p15"/>
          <p:cNvSpPr txBox="1"/>
          <p:nvPr/>
        </p:nvSpPr>
        <p:spPr>
          <a:xfrm>
            <a:off x="331325" y="423025"/>
            <a:ext cx="8437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000C7C"/>
                </a:solidFill>
                <a:latin typeface="Fredoka One"/>
                <a:ea typeface="Fredoka One"/>
                <a:cs typeface="Fredoka One"/>
                <a:sym typeface="Fredoka One"/>
              </a:rPr>
              <a:t>INTRODUÇÃO</a:t>
            </a:r>
            <a:endParaRPr sz="2000">
              <a:solidFill>
                <a:srgbClr val="000C7C"/>
              </a:solidFill>
              <a:latin typeface="Fredoka One"/>
              <a:ea typeface="Fredoka One"/>
              <a:cs typeface="Fredoka One"/>
              <a:sym typeface="Fredoka One"/>
            </a:endParaRPr>
          </a:p>
        </p:txBody>
      </p:sp>
      <p:pic>
        <p:nvPicPr>
          <p:cNvPr id="110" name="Google Shape;11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47423" y="958800"/>
            <a:ext cx="4572000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med">
        <p14:flip dir="l"/>
      </p:transition>
    </mc:Choice>
    <mc:Fallback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oogle Shape;403;p42"/>
          <p:cNvPicPr preferRelativeResize="0"/>
          <p:nvPr/>
        </p:nvPicPr>
        <p:blipFill rotWithShape="1">
          <a:blip r:embed="rId3">
            <a:alphaModFix amt="29000"/>
          </a:blip>
          <a:srcRect b="0" l="0" r="0" t="0"/>
          <a:stretch/>
        </p:blipFill>
        <p:spPr>
          <a:xfrm>
            <a:off x="2230" y="2500"/>
            <a:ext cx="9139541" cy="5140989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p42"/>
          <p:cNvSpPr txBox="1"/>
          <p:nvPr>
            <p:ph idx="12" type="sldNum"/>
          </p:nvPr>
        </p:nvSpPr>
        <p:spPr>
          <a:xfrm>
            <a:off x="7010400" y="4869588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405" name="Google Shape;405;p42"/>
          <p:cNvSpPr txBox="1"/>
          <p:nvPr/>
        </p:nvSpPr>
        <p:spPr>
          <a:xfrm>
            <a:off x="599250" y="868900"/>
            <a:ext cx="8159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6" name="Google Shape;406;p42"/>
          <p:cNvSpPr txBox="1"/>
          <p:nvPr/>
        </p:nvSpPr>
        <p:spPr>
          <a:xfrm>
            <a:off x="609225" y="958800"/>
            <a:ext cx="8159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7" name="Google Shape;407;p42"/>
          <p:cNvPicPr preferRelativeResize="0"/>
          <p:nvPr/>
        </p:nvPicPr>
        <p:blipFill rotWithShape="1">
          <a:blip r:embed="rId4">
            <a:alphaModFix/>
          </a:blip>
          <a:srcRect b="49" l="0" r="0" t="49"/>
          <a:stretch/>
        </p:blipFill>
        <p:spPr>
          <a:xfrm>
            <a:off x="1065375" y="183288"/>
            <a:ext cx="7247400" cy="4960200"/>
          </a:xfrm>
          <a:prstGeom prst="roundRect">
            <a:avLst>
              <a:gd fmla="val 5072" name="adj"/>
            </a:avLst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med">
        <p14:flip dir="l"/>
      </p:transition>
    </mc:Choice>
    <mc:Fallback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" name="Google Shape;412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30" y="1250"/>
            <a:ext cx="9139541" cy="5140989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43"/>
          <p:cNvSpPr txBox="1"/>
          <p:nvPr>
            <p:ph idx="12" type="sldNum"/>
          </p:nvPr>
        </p:nvSpPr>
        <p:spPr>
          <a:xfrm>
            <a:off x="7010400" y="4869588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414" name="Google Shape;414;p43"/>
          <p:cNvSpPr txBox="1"/>
          <p:nvPr/>
        </p:nvSpPr>
        <p:spPr>
          <a:xfrm>
            <a:off x="599250" y="868900"/>
            <a:ext cx="8159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5" name="Google Shape;415;p43"/>
          <p:cNvSpPr txBox="1"/>
          <p:nvPr/>
        </p:nvSpPr>
        <p:spPr>
          <a:xfrm>
            <a:off x="609225" y="958800"/>
            <a:ext cx="8159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6" name="Google Shape;416;p43"/>
          <p:cNvSpPr txBox="1"/>
          <p:nvPr/>
        </p:nvSpPr>
        <p:spPr>
          <a:xfrm>
            <a:off x="331325" y="423025"/>
            <a:ext cx="8437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000C7C"/>
                </a:solidFill>
                <a:latin typeface="Fredoka One"/>
                <a:ea typeface="Fredoka One"/>
                <a:cs typeface="Fredoka One"/>
                <a:sym typeface="Fredoka One"/>
              </a:rPr>
              <a:t>VIABILIDADE ECONÔMICA | </a:t>
            </a:r>
            <a:r>
              <a:rPr i="1" lang="pt-BR" sz="2000">
                <a:solidFill>
                  <a:srgbClr val="000C7C"/>
                </a:solidFill>
                <a:latin typeface="Fredoka One"/>
                <a:ea typeface="Fredoka One"/>
                <a:cs typeface="Fredoka One"/>
                <a:sym typeface="Fredoka One"/>
              </a:rPr>
              <a:t>Gastos</a:t>
            </a:r>
            <a:endParaRPr i="1" sz="2000">
              <a:solidFill>
                <a:srgbClr val="000C7C"/>
              </a:solidFill>
              <a:latin typeface="Fredoka One"/>
              <a:ea typeface="Fredoka One"/>
              <a:cs typeface="Fredoka One"/>
              <a:sym typeface="Fredoka One"/>
            </a:endParaRPr>
          </a:p>
        </p:txBody>
      </p:sp>
      <p:graphicFrame>
        <p:nvGraphicFramePr>
          <p:cNvPr id="417" name="Google Shape;417;p43"/>
          <p:cNvGraphicFramePr/>
          <p:nvPr/>
        </p:nvGraphicFramePr>
        <p:xfrm>
          <a:off x="331325" y="915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{58720161-49E0-4C73-9B27-35BED8350AEE}</a:tableStyleId>
              </a:tblPr>
              <a:tblGrid>
                <a:gridCol w="4088150"/>
                <a:gridCol w="2029425"/>
                <a:gridCol w="2310025"/>
              </a:tblGrid>
              <a:tr h="451825">
                <a:tc gridSpan="3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200">
                          <a:solidFill>
                            <a:srgbClr val="FFFFFF"/>
                          </a:solidFill>
                        </a:rPr>
                        <a:t>Serviços</a:t>
                      </a:r>
                      <a:endParaRPr b="1" sz="12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ctr">
                    <a:lnR cap="flat" cmpd="sng" w="9525">
                      <a:solidFill>
                        <a:srgbClr val="000C7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000C7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C7C"/>
                    </a:solidFill>
                  </a:tcPr>
                </a:tc>
                <a:tc hMerge="1"/>
                <a:tc hMerge="1"/>
              </a:tr>
              <a:tr h="3012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solidFill>
                            <a:srgbClr val="FFFFFF"/>
                          </a:solidFill>
                        </a:rPr>
                        <a:t>Gasto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ctr">
                    <a:lnT cap="flat" cmpd="sng" w="9525">
                      <a:solidFill>
                        <a:srgbClr val="000C7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C7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C7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solidFill>
                            <a:srgbClr val="FFFFFF"/>
                          </a:solidFill>
                        </a:rPr>
                        <a:t>Valor (USD)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ctr">
                    <a:lnT cap="flat" cmpd="sng" w="9525">
                      <a:solidFill>
                        <a:srgbClr val="000C7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C7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C7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solidFill>
                            <a:srgbClr val="FFFFFF"/>
                          </a:solidFill>
                        </a:rPr>
                        <a:t>Valor (BRL)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ctr">
                    <a:lnR cap="flat" cmpd="sng" w="9525">
                      <a:solidFill>
                        <a:srgbClr val="000C7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C7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C7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C7C"/>
                    </a:solidFill>
                  </a:tcPr>
                </a:tc>
              </a:tr>
              <a:tr h="4518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/>
                        <a:t>Vercel “Pro”</a:t>
                      </a:r>
                      <a:endParaRPr sz="12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C7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C7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/>
                        <a:t>$20,00</a:t>
                      </a:r>
                      <a:endParaRPr sz="12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C7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C7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/>
                        <a:t>R$ 100,00</a:t>
                      </a:r>
                      <a:endParaRPr sz="12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C7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C7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18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/>
                        <a:t>Expo Application Service</a:t>
                      </a:r>
                      <a:endParaRPr sz="12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C7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C7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/>
                        <a:t>$99,00</a:t>
                      </a:r>
                      <a:endParaRPr sz="12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C7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C7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/>
                        <a:t>R$ 495,00</a:t>
                      </a:r>
                      <a:endParaRPr sz="12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C7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C7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18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/>
                        <a:t>Planetscale "Scaler"</a:t>
                      </a:r>
                      <a:endParaRPr sz="12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C7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C7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/>
                        <a:t>$29,00</a:t>
                      </a:r>
                      <a:endParaRPr sz="12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C7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C7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/>
                        <a:t>R$ 145,00</a:t>
                      </a:r>
                      <a:endParaRPr sz="12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C7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C7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472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/>
                        <a:t>Google Cloud Storage Standart 1TB</a:t>
                      </a:r>
                      <a:endParaRPr sz="12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C7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C7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C7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C7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/>
                        <a:t>R$ 211,09</a:t>
                      </a:r>
                      <a:endParaRPr sz="12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C7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C7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18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/>
                        <a:t>Apple App Store</a:t>
                      </a:r>
                      <a:endParaRPr sz="12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C7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A5D1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/>
                        <a:t>$8,25</a:t>
                      </a:r>
                      <a:endParaRPr sz="12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C7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A5D1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/>
                        <a:t>R$ 41,25</a:t>
                      </a:r>
                      <a:endParaRPr sz="12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C7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A5D1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8775"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200">
                          <a:solidFill>
                            <a:srgbClr val="FFFFFF"/>
                          </a:solidFill>
                        </a:rPr>
                        <a:t>Total</a:t>
                      </a:r>
                      <a:endParaRPr b="1" sz="12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FA5D1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A5D14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200">
                          <a:solidFill>
                            <a:srgbClr val="FFFFFF"/>
                          </a:solidFill>
                        </a:rPr>
                        <a:t>R$ 992,34</a:t>
                      </a:r>
                      <a:endParaRPr b="1" sz="12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ctr">
                    <a:lnR cap="flat" cmpd="sng" w="9525">
                      <a:solidFill>
                        <a:srgbClr val="FA5D1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A5D1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A5D14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mc:AlternateContent>
    <mc:Choice Requires="p14">
      <p:transition spd="med">
        <p14:flip dir="l"/>
      </p:transition>
    </mc:Choice>
    <mc:Fallback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2" name="Google Shape;422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30" y="1250"/>
            <a:ext cx="9139541" cy="5140989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p44"/>
          <p:cNvSpPr txBox="1"/>
          <p:nvPr>
            <p:ph idx="12" type="sldNum"/>
          </p:nvPr>
        </p:nvSpPr>
        <p:spPr>
          <a:xfrm>
            <a:off x="7010400" y="4869588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424" name="Google Shape;424;p44"/>
          <p:cNvSpPr txBox="1"/>
          <p:nvPr/>
        </p:nvSpPr>
        <p:spPr>
          <a:xfrm>
            <a:off x="599250" y="868900"/>
            <a:ext cx="8159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5" name="Google Shape;425;p44"/>
          <p:cNvSpPr txBox="1"/>
          <p:nvPr/>
        </p:nvSpPr>
        <p:spPr>
          <a:xfrm>
            <a:off x="609225" y="958800"/>
            <a:ext cx="8159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6" name="Google Shape;426;p44"/>
          <p:cNvSpPr txBox="1"/>
          <p:nvPr/>
        </p:nvSpPr>
        <p:spPr>
          <a:xfrm>
            <a:off x="331325" y="423025"/>
            <a:ext cx="8437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000C7C"/>
                </a:solidFill>
                <a:latin typeface="Fredoka One"/>
                <a:ea typeface="Fredoka One"/>
                <a:cs typeface="Fredoka One"/>
                <a:sym typeface="Fredoka One"/>
              </a:rPr>
              <a:t>VIABILIDADE ECONÔMICA | </a:t>
            </a:r>
            <a:r>
              <a:rPr i="1" lang="pt-BR" sz="2000">
                <a:solidFill>
                  <a:srgbClr val="000C7C"/>
                </a:solidFill>
                <a:latin typeface="Fredoka One"/>
                <a:ea typeface="Fredoka One"/>
                <a:cs typeface="Fredoka One"/>
                <a:sym typeface="Fredoka One"/>
              </a:rPr>
              <a:t>Gastos</a:t>
            </a:r>
            <a:endParaRPr i="1" sz="2000">
              <a:solidFill>
                <a:srgbClr val="000C7C"/>
              </a:solidFill>
              <a:latin typeface="Fredoka One"/>
              <a:ea typeface="Fredoka One"/>
              <a:cs typeface="Fredoka One"/>
              <a:sym typeface="Fredoka One"/>
            </a:endParaRPr>
          </a:p>
        </p:txBody>
      </p:sp>
      <p:graphicFrame>
        <p:nvGraphicFramePr>
          <p:cNvPr id="427" name="Google Shape;427;p44"/>
          <p:cNvGraphicFramePr/>
          <p:nvPr/>
        </p:nvGraphicFramePr>
        <p:xfrm>
          <a:off x="331325" y="915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{58720161-49E0-4C73-9B27-35BED8350AEE}</a:tableStyleId>
              </a:tblPr>
              <a:tblGrid>
                <a:gridCol w="2318975"/>
                <a:gridCol w="1837350"/>
                <a:gridCol w="1676800"/>
                <a:gridCol w="2604375"/>
              </a:tblGrid>
              <a:tr h="504050">
                <a:tc gridSpan="4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200">
                          <a:solidFill>
                            <a:srgbClr val="FFFFFF"/>
                          </a:solidFill>
                        </a:rPr>
                        <a:t>Colaboradores</a:t>
                      </a:r>
                      <a:endParaRPr b="1" sz="12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ctr">
                    <a:lnB cap="flat" cmpd="sng" w="9525">
                      <a:solidFill>
                        <a:srgbClr val="000C7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C7C"/>
                    </a:solidFill>
                  </a:tcPr>
                </a:tc>
                <a:tc hMerge="1"/>
                <a:tc hMerge="1"/>
                <a:tc hMerge="1"/>
              </a:tr>
              <a:tr h="3693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solidFill>
                            <a:srgbClr val="FFFFFF"/>
                          </a:solidFill>
                        </a:rPr>
                        <a:t>Setor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ctr">
                    <a:lnT cap="flat" cmpd="sng" w="9525">
                      <a:solidFill>
                        <a:srgbClr val="000C7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C7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C7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solidFill>
                            <a:srgbClr val="FFFFFF"/>
                          </a:solidFill>
                        </a:rPr>
                        <a:t>Qtd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ctr">
                    <a:lnT cap="flat" cmpd="sng" w="9525">
                      <a:solidFill>
                        <a:srgbClr val="000C7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C7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C7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solidFill>
                            <a:srgbClr val="FFFFFF"/>
                          </a:solidFill>
                        </a:rPr>
                        <a:t>Salário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ctr">
                    <a:lnT cap="flat" cmpd="sng" w="9525">
                      <a:solidFill>
                        <a:srgbClr val="000C7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C7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C7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solidFill>
                            <a:srgbClr val="FFFFFF"/>
                          </a:solidFill>
                        </a:rPr>
                        <a:t>Total com encargos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ctr">
                    <a:lnT cap="flat" cmpd="sng" w="9525">
                      <a:solidFill>
                        <a:srgbClr val="000C7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C7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C7C"/>
                    </a:solidFill>
                  </a:tcPr>
                </a:tc>
              </a:tr>
              <a:tr h="10272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/>
                        <a:t>Desenvolvimento</a:t>
                      </a:r>
                      <a:endParaRPr sz="12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C7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C7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/>
                        <a:t>1</a:t>
                      </a:r>
                      <a:endParaRPr sz="12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C7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C7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/>
                        <a:t>R$ 3.000,00</a:t>
                      </a:r>
                      <a:endParaRPr sz="12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C7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C7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/>
                        <a:t>R$ 6.000,00</a:t>
                      </a:r>
                      <a:endParaRPr sz="12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C7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C7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159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/>
                        <a:t>Avaliadores</a:t>
                      </a:r>
                      <a:endParaRPr sz="12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C7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A5D1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/>
                        <a:t>2</a:t>
                      </a:r>
                      <a:endParaRPr sz="12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C7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A5D1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/>
                        <a:t>R$ 3.000,00</a:t>
                      </a:r>
                      <a:endParaRPr sz="12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C7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A5D1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/>
                        <a:t>R$ 12.000,00</a:t>
                      </a:r>
                      <a:endParaRPr sz="12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C7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A5D1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70775">
                <a:tc gridSpan="3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200">
                          <a:solidFill>
                            <a:srgbClr val="FFFFFF"/>
                          </a:solidFill>
                        </a:rPr>
                        <a:t>Total</a:t>
                      </a:r>
                      <a:endParaRPr b="1" sz="12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A5D1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A5D1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A5D14"/>
                    </a:solidFill>
                  </a:tcPr>
                </a:tc>
                <a:tc hMerge="1"/>
                <a:tc hMerge="1"/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200">
                          <a:solidFill>
                            <a:srgbClr val="FFFFFF"/>
                          </a:solidFill>
                        </a:rPr>
                        <a:t>R$ 18.000,00</a:t>
                      </a:r>
                      <a:endParaRPr b="1" sz="12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FA5D1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A5D1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A5D14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2" name="Google Shape;432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30" y="1250"/>
            <a:ext cx="9139541" cy="5140989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p45"/>
          <p:cNvSpPr txBox="1"/>
          <p:nvPr>
            <p:ph idx="12" type="sldNum"/>
          </p:nvPr>
        </p:nvSpPr>
        <p:spPr>
          <a:xfrm>
            <a:off x="7010400" y="4869588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434" name="Google Shape;434;p45"/>
          <p:cNvSpPr txBox="1"/>
          <p:nvPr/>
        </p:nvSpPr>
        <p:spPr>
          <a:xfrm>
            <a:off x="599250" y="868900"/>
            <a:ext cx="8159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5" name="Google Shape;435;p45"/>
          <p:cNvSpPr txBox="1"/>
          <p:nvPr/>
        </p:nvSpPr>
        <p:spPr>
          <a:xfrm>
            <a:off x="331325" y="423025"/>
            <a:ext cx="8437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000C7C"/>
                </a:solidFill>
                <a:latin typeface="Fredoka One"/>
                <a:ea typeface="Fredoka One"/>
                <a:cs typeface="Fredoka One"/>
                <a:sym typeface="Fredoka One"/>
              </a:rPr>
              <a:t>VIABILIDADE ECONÔMICA | </a:t>
            </a:r>
            <a:r>
              <a:rPr i="1" lang="pt-BR" sz="2000">
                <a:solidFill>
                  <a:srgbClr val="000C7C"/>
                </a:solidFill>
                <a:latin typeface="Fredoka One"/>
                <a:ea typeface="Fredoka One"/>
                <a:cs typeface="Fredoka One"/>
                <a:sym typeface="Fredoka One"/>
              </a:rPr>
              <a:t>Gastos</a:t>
            </a:r>
            <a:endParaRPr i="1" sz="2000">
              <a:solidFill>
                <a:srgbClr val="000C7C"/>
              </a:solidFill>
              <a:latin typeface="Fredoka One"/>
              <a:ea typeface="Fredoka One"/>
              <a:cs typeface="Fredoka One"/>
              <a:sym typeface="Fredoka One"/>
            </a:endParaRPr>
          </a:p>
        </p:txBody>
      </p:sp>
      <p:graphicFrame>
        <p:nvGraphicFramePr>
          <p:cNvPr id="436" name="Google Shape;436;p45"/>
          <p:cNvGraphicFramePr/>
          <p:nvPr/>
        </p:nvGraphicFramePr>
        <p:xfrm>
          <a:off x="331325" y="1269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{58720161-49E0-4C73-9B27-35BED8350AEE}</a:tableStyleId>
              </a:tblPr>
              <a:tblGrid>
                <a:gridCol w="6069475"/>
                <a:gridCol w="2368025"/>
              </a:tblGrid>
              <a:tr h="505575"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200">
                          <a:solidFill>
                            <a:srgbClr val="FFFFFF"/>
                          </a:solidFill>
                        </a:rPr>
                        <a:t>Gasto mensal</a:t>
                      </a:r>
                      <a:endParaRPr b="1" sz="12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C7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C7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C7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C7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C7C"/>
                    </a:solidFill>
                  </a:tcPr>
                </a:tc>
                <a:tc hMerge="1"/>
              </a:tr>
              <a:tr h="2881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solidFill>
                            <a:srgbClr val="FFFFFF"/>
                          </a:solidFill>
                        </a:rPr>
                        <a:t>Gasto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C7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000C7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C7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C7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solidFill>
                            <a:srgbClr val="FFFFFF"/>
                          </a:solidFill>
                        </a:rPr>
                        <a:t>Valor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ctr">
                    <a:lnT cap="flat" cmpd="sng" w="9525">
                      <a:solidFill>
                        <a:srgbClr val="000C7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C7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C7C"/>
                    </a:solidFill>
                  </a:tcPr>
                </a:tc>
              </a:tr>
              <a:tr h="5474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/>
                        <a:t>Serviços</a:t>
                      </a:r>
                      <a:endParaRPr sz="12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C7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C7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/>
                        <a:t>R$ 992,34</a:t>
                      </a:r>
                      <a:endParaRPr sz="12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C7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C7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936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/>
                        <a:t>Colaboradores</a:t>
                      </a:r>
                      <a:endParaRPr sz="12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C7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C7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/>
                        <a:t>R$ 18.000,00</a:t>
                      </a:r>
                      <a:endParaRPr sz="12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C7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C7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892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/>
                        <a:t>Publicidade</a:t>
                      </a:r>
                      <a:endParaRPr sz="12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C7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A5D1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/>
                        <a:t>R$ 500,00</a:t>
                      </a:r>
                      <a:endParaRPr sz="12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C7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A5D1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765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200">
                          <a:solidFill>
                            <a:srgbClr val="FFFFFF"/>
                          </a:solidFill>
                        </a:rPr>
                        <a:t>Total</a:t>
                      </a:r>
                      <a:endParaRPr b="1" sz="12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A5D1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A5D1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A5D1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200">
                          <a:solidFill>
                            <a:srgbClr val="FFFFFF"/>
                          </a:solidFill>
                        </a:rPr>
                        <a:t>R$ 19.492,34</a:t>
                      </a:r>
                      <a:endParaRPr b="1" sz="12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FA5D1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A5D1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A5D1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A5D14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1" name="Google Shape;441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30" y="1250"/>
            <a:ext cx="9139541" cy="5140989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46"/>
          <p:cNvSpPr txBox="1"/>
          <p:nvPr>
            <p:ph idx="12" type="sldNum"/>
          </p:nvPr>
        </p:nvSpPr>
        <p:spPr>
          <a:xfrm>
            <a:off x="7010400" y="4869588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443" name="Google Shape;443;p46"/>
          <p:cNvSpPr txBox="1"/>
          <p:nvPr/>
        </p:nvSpPr>
        <p:spPr>
          <a:xfrm>
            <a:off x="599250" y="868900"/>
            <a:ext cx="8159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4" name="Google Shape;444;p46"/>
          <p:cNvSpPr txBox="1"/>
          <p:nvPr/>
        </p:nvSpPr>
        <p:spPr>
          <a:xfrm>
            <a:off x="609225" y="958800"/>
            <a:ext cx="8159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5" name="Google Shape;445;p46"/>
          <p:cNvSpPr txBox="1"/>
          <p:nvPr/>
        </p:nvSpPr>
        <p:spPr>
          <a:xfrm>
            <a:off x="331325" y="423025"/>
            <a:ext cx="8437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000C7C"/>
                </a:solidFill>
                <a:latin typeface="Fredoka One"/>
                <a:ea typeface="Fredoka One"/>
                <a:cs typeface="Fredoka One"/>
                <a:sym typeface="Fredoka One"/>
              </a:rPr>
              <a:t>VIABILIDADE ECONÔMICA | </a:t>
            </a:r>
            <a:r>
              <a:rPr i="1" lang="pt-BR" sz="2000">
                <a:solidFill>
                  <a:srgbClr val="000C7C"/>
                </a:solidFill>
                <a:latin typeface="Fredoka One"/>
                <a:ea typeface="Fredoka One"/>
                <a:cs typeface="Fredoka One"/>
                <a:sym typeface="Fredoka One"/>
              </a:rPr>
              <a:t>Gastos</a:t>
            </a:r>
            <a:endParaRPr i="1" sz="2000">
              <a:solidFill>
                <a:srgbClr val="000C7C"/>
              </a:solidFill>
              <a:latin typeface="Fredoka One"/>
              <a:ea typeface="Fredoka One"/>
              <a:cs typeface="Fredoka One"/>
              <a:sym typeface="Fredoka One"/>
            </a:endParaRPr>
          </a:p>
        </p:txBody>
      </p:sp>
      <p:graphicFrame>
        <p:nvGraphicFramePr>
          <p:cNvPr id="446" name="Google Shape;446;p46"/>
          <p:cNvGraphicFramePr/>
          <p:nvPr/>
        </p:nvGraphicFramePr>
        <p:xfrm>
          <a:off x="331325" y="1269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{58720161-49E0-4C73-9B27-35BED8350AEE}</a:tableStyleId>
              </a:tblPr>
              <a:tblGrid>
                <a:gridCol w="3670275"/>
                <a:gridCol w="1853575"/>
                <a:gridCol w="2903775"/>
              </a:tblGrid>
              <a:tr h="448875">
                <a:tc gridSpan="3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200">
                          <a:solidFill>
                            <a:srgbClr val="FFFFFF"/>
                          </a:solidFill>
                        </a:rPr>
                        <a:t>Investimento Inicial</a:t>
                      </a:r>
                      <a:endParaRPr b="1" sz="12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ctr">
                    <a:lnB cap="flat" cmpd="sng" w="9525">
                      <a:solidFill>
                        <a:srgbClr val="000C7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C7C"/>
                    </a:solidFill>
                  </a:tcPr>
                </a:tc>
                <a:tc hMerge="1"/>
                <a:tc hMerge="1"/>
              </a:tr>
              <a:tr h="2071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solidFill>
                            <a:srgbClr val="FFFFFF"/>
                          </a:solidFill>
                        </a:rPr>
                        <a:t>Gasto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ctr">
                    <a:lnT cap="flat" cmpd="sng" w="9525">
                      <a:solidFill>
                        <a:srgbClr val="000C7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C7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C7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solidFill>
                            <a:srgbClr val="FFFFFF"/>
                          </a:solidFill>
                        </a:rPr>
                        <a:t>Valor em $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ctr">
                    <a:lnT cap="flat" cmpd="sng" w="9525">
                      <a:solidFill>
                        <a:srgbClr val="000C7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C7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C7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solidFill>
                            <a:srgbClr val="FFFFFF"/>
                          </a:solidFill>
                        </a:rPr>
                        <a:t>Valor em R$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ctr">
                    <a:lnT cap="flat" cmpd="sng" w="9525">
                      <a:solidFill>
                        <a:srgbClr val="000C7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C7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C7C"/>
                    </a:solidFill>
                  </a:tcPr>
                </a:tc>
              </a:tr>
              <a:tr h="4557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/>
                        <a:t>Gasto do primeiro mês</a:t>
                      </a:r>
                      <a:endParaRPr sz="12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C7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C7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C7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C7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/>
                        <a:t>R$ 19.492,34</a:t>
                      </a:r>
                      <a:endParaRPr sz="12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C7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C7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488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/>
                        <a:t>Google Play Developer</a:t>
                      </a:r>
                      <a:endParaRPr sz="12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C7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C7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/>
                        <a:t>$25,00</a:t>
                      </a:r>
                      <a:endParaRPr sz="12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C7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C7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/>
                        <a:t>R$ 125,00</a:t>
                      </a:r>
                      <a:endParaRPr sz="12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C7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C7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57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/>
                        <a:t>Publicidade</a:t>
                      </a:r>
                      <a:endParaRPr sz="12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C7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A5D1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C7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A5D1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/>
                        <a:t>R$ 2.000,00</a:t>
                      </a:r>
                      <a:endParaRPr sz="12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C7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A5D1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48875"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200">
                          <a:solidFill>
                            <a:srgbClr val="FFFFFF"/>
                          </a:solidFill>
                        </a:rPr>
                        <a:t>Total</a:t>
                      </a:r>
                      <a:endParaRPr b="1" sz="12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A5D1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A5D1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A5D14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200">
                          <a:solidFill>
                            <a:srgbClr val="FFFFFF"/>
                          </a:solidFill>
                        </a:rPr>
                        <a:t>R$ 21.617,34</a:t>
                      </a:r>
                      <a:endParaRPr b="1" sz="12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FA5D1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A5D1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A5D1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A5D14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1" name="Google Shape;451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30" y="1250"/>
            <a:ext cx="9139541" cy="5140989"/>
          </a:xfrm>
          <a:prstGeom prst="rect">
            <a:avLst/>
          </a:prstGeom>
          <a:noFill/>
          <a:ln>
            <a:noFill/>
          </a:ln>
        </p:spPr>
      </p:pic>
      <p:sp>
        <p:nvSpPr>
          <p:cNvPr id="452" name="Google Shape;452;p47"/>
          <p:cNvSpPr txBox="1"/>
          <p:nvPr>
            <p:ph idx="12" type="sldNum"/>
          </p:nvPr>
        </p:nvSpPr>
        <p:spPr>
          <a:xfrm>
            <a:off x="7010400" y="4869588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453" name="Google Shape;453;p47"/>
          <p:cNvSpPr txBox="1"/>
          <p:nvPr/>
        </p:nvSpPr>
        <p:spPr>
          <a:xfrm>
            <a:off x="599250" y="868900"/>
            <a:ext cx="8159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4" name="Google Shape;454;p47"/>
          <p:cNvSpPr txBox="1"/>
          <p:nvPr/>
        </p:nvSpPr>
        <p:spPr>
          <a:xfrm>
            <a:off x="609225" y="958800"/>
            <a:ext cx="8159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5" name="Google Shape;455;p47"/>
          <p:cNvSpPr txBox="1"/>
          <p:nvPr/>
        </p:nvSpPr>
        <p:spPr>
          <a:xfrm>
            <a:off x="331325" y="423025"/>
            <a:ext cx="8437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000C7C"/>
                </a:solidFill>
                <a:latin typeface="Fredoka One"/>
                <a:ea typeface="Fredoka One"/>
                <a:cs typeface="Fredoka One"/>
                <a:sym typeface="Fredoka One"/>
              </a:rPr>
              <a:t>VIABILIDADE ECONÔMICA | </a:t>
            </a:r>
            <a:r>
              <a:rPr i="1" lang="pt-BR" sz="2000">
                <a:solidFill>
                  <a:srgbClr val="000C7C"/>
                </a:solidFill>
                <a:latin typeface="Fredoka One"/>
                <a:ea typeface="Fredoka One"/>
                <a:cs typeface="Fredoka One"/>
                <a:sym typeface="Fredoka One"/>
              </a:rPr>
              <a:t>Receita</a:t>
            </a:r>
            <a:endParaRPr i="1" sz="2000">
              <a:solidFill>
                <a:srgbClr val="000C7C"/>
              </a:solidFill>
              <a:latin typeface="Fredoka One"/>
              <a:ea typeface="Fredoka One"/>
              <a:cs typeface="Fredoka One"/>
              <a:sym typeface="Fredoka One"/>
            </a:endParaRPr>
          </a:p>
        </p:txBody>
      </p:sp>
      <p:graphicFrame>
        <p:nvGraphicFramePr>
          <p:cNvPr id="456" name="Google Shape;456;p47"/>
          <p:cNvGraphicFramePr/>
          <p:nvPr/>
        </p:nvGraphicFramePr>
        <p:xfrm>
          <a:off x="331325" y="958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{58720161-49E0-4C73-9B27-35BED8350AEE}</a:tableStyleId>
              </a:tblPr>
              <a:tblGrid>
                <a:gridCol w="4029850"/>
                <a:gridCol w="935500"/>
                <a:gridCol w="1619125"/>
                <a:gridCol w="1853000"/>
              </a:tblGrid>
              <a:tr h="294725">
                <a:tc gridSpan="4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200">
                          <a:solidFill>
                            <a:srgbClr val="FFFFFF"/>
                          </a:solidFill>
                        </a:rPr>
                        <a:t>Receita Mensal Estimada</a:t>
                      </a:r>
                      <a:endParaRPr b="1" sz="12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ctr">
                    <a:lnB cap="flat" cmpd="sng" w="9525">
                      <a:solidFill>
                        <a:srgbClr val="000C7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C7C"/>
                    </a:solidFill>
                  </a:tcPr>
                </a:tc>
                <a:tc hMerge="1"/>
                <a:tc hMerge="1"/>
                <a:tc hMerge="1"/>
              </a:tr>
              <a:tr h="2947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solidFill>
                            <a:srgbClr val="FFFFFF"/>
                          </a:solidFill>
                        </a:rPr>
                        <a:t>Receita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ctr">
                    <a:lnR cap="flat" cmpd="sng" w="9525">
                      <a:solidFill>
                        <a:srgbClr val="000C7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C7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C7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C7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solidFill>
                            <a:srgbClr val="FFFFFF"/>
                          </a:solidFill>
                        </a:rPr>
                        <a:t>Qtd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C7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C7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C7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C7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C7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solidFill>
                            <a:srgbClr val="FFFFFF"/>
                          </a:solidFill>
                        </a:rPr>
                        <a:t>Valor Unit.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C7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C7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C7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C7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C7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solidFill>
                            <a:srgbClr val="FFFFFF"/>
                          </a:solidFill>
                        </a:rPr>
                        <a:t>Valor Total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C7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000C7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C7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C7C"/>
                    </a:solidFill>
                  </a:tcPr>
                </a:tc>
              </a:tr>
              <a:tr h="2947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/>
                        <a:t>Impressões de anúncios</a:t>
                      </a:r>
                      <a:endParaRPr sz="12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C7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C7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/>
                        <a:t>14000</a:t>
                      </a:r>
                      <a:endParaRPr sz="12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C7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C7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/>
                        <a:t>R$ 0,00068</a:t>
                      </a:r>
                      <a:endParaRPr sz="12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C7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C7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/>
                        <a:t>R$ 9,52</a:t>
                      </a:r>
                      <a:endParaRPr sz="12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C7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C7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47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/>
                        <a:t>Cliques em anúncios</a:t>
                      </a:r>
                      <a:endParaRPr sz="12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C7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C7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/>
                        <a:t>420</a:t>
                      </a:r>
                      <a:endParaRPr sz="12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C7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C7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/>
                        <a:t>R$ 0,68</a:t>
                      </a:r>
                      <a:endParaRPr sz="12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C7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C7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/>
                        <a:t>R$ 285,60</a:t>
                      </a:r>
                      <a:endParaRPr sz="12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C7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C7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74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/>
                        <a:t>Ass. Premium</a:t>
                      </a:r>
                      <a:endParaRPr sz="12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C7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C7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/>
                        <a:t>1500</a:t>
                      </a:r>
                      <a:endParaRPr sz="12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C7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C7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/>
                        <a:t>R$ 10,00</a:t>
                      </a:r>
                      <a:endParaRPr sz="12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C7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C7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/>
                        <a:t>R$ 15.000,00</a:t>
                      </a:r>
                      <a:endParaRPr sz="12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C7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C7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47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/>
                        <a:t>Artigo Patrocinado</a:t>
                      </a:r>
                      <a:endParaRPr sz="12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C7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C7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/>
                        <a:t>10</a:t>
                      </a:r>
                      <a:endParaRPr sz="12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C7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C7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/>
                        <a:t>R$ 300,00</a:t>
                      </a:r>
                      <a:endParaRPr sz="12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C7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C7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/>
                        <a:t>R$ 3.000,00</a:t>
                      </a:r>
                      <a:endParaRPr sz="12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C7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C7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74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/>
                        <a:t>Verificação de profissionais T1</a:t>
                      </a:r>
                      <a:endParaRPr sz="12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C7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C7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/>
                        <a:t>20</a:t>
                      </a:r>
                      <a:endParaRPr sz="12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C7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C7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/>
                        <a:t>R$ 160,00</a:t>
                      </a:r>
                      <a:endParaRPr sz="12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C7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C7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/>
                        <a:t>R$ 3.200,00</a:t>
                      </a:r>
                      <a:endParaRPr sz="12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C7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C7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74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/>
                        <a:t>Verificação de profissionais T2</a:t>
                      </a:r>
                      <a:endParaRPr sz="12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C7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C7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/>
                        <a:t>30</a:t>
                      </a:r>
                      <a:endParaRPr sz="12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C7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C7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/>
                        <a:t>R$ 80,00</a:t>
                      </a:r>
                      <a:endParaRPr sz="12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C7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C7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/>
                        <a:t>R$ 2.400,00</a:t>
                      </a:r>
                      <a:endParaRPr sz="12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C7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C7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74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/>
                        <a:t>Verificação de profissionais T3</a:t>
                      </a:r>
                      <a:endParaRPr sz="12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C7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A5D1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/>
                        <a:t>50</a:t>
                      </a:r>
                      <a:endParaRPr sz="12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C7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A5D1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/>
                        <a:t>R$ 40,00</a:t>
                      </a:r>
                      <a:endParaRPr sz="12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C7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A5D1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/>
                        <a:t>R$ 2.000,00</a:t>
                      </a:r>
                      <a:endParaRPr sz="12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C7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A5D1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7425">
                <a:tc gridSpan="3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200">
                          <a:solidFill>
                            <a:srgbClr val="FFFFFF"/>
                          </a:solidFill>
                        </a:rPr>
                        <a:t>Total</a:t>
                      </a:r>
                      <a:endParaRPr b="1" sz="12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FA5D1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A5D1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A5D1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A5D1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A5D14"/>
                    </a:solidFill>
                  </a:tcPr>
                </a:tc>
                <a:tc hMerge="1"/>
                <a:tc hMerge="1"/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200">
                          <a:solidFill>
                            <a:srgbClr val="FFFFFF"/>
                          </a:solidFill>
                        </a:rPr>
                        <a:t>R$ 25.895,12</a:t>
                      </a:r>
                      <a:endParaRPr b="1" sz="12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FA5D1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A5D1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A5D1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A5D1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A5D14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1" name="Google Shape;461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30" y="1250"/>
            <a:ext cx="9139541" cy="5140989"/>
          </a:xfrm>
          <a:prstGeom prst="rect">
            <a:avLst/>
          </a:prstGeom>
          <a:noFill/>
          <a:ln>
            <a:noFill/>
          </a:ln>
        </p:spPr>
      </p:pic>
      <p:sp>
        <p:nvSpPr>
          <p:cNvPr id="462" name="Google Shape;462;p48"/>
          <p:cNvSpPr txBox="1"/>
          <p:nvPr>
            <p:ph idx="12" type="sldNum"/>
          </p:nvPr>
        </p:nvSpPr>
        <p:spPr>
          <a:xfrm>
            <a:off x="7010400" y="4869588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463" name="Google Shape;463;p48"/>
          <p:cNvSpPr txBox="1"/>
          <p:nvPr/>
        </p:nvSpPr>
        <p:spPr>
          <a:xfrm>
            <a:off x="599250" y="868900"/>
            <a:ext cx="8159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4" name="Google Shape;464;p48"/>
          <p:cNvSpPr txBox="1"/>
          <p:nvPr/>
        </p:nvSpPr>
        <p:spPr>
          <a:xfrm>
            <a:off x="609225" y="958800"/>
            <a:ext cx="8159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5" name="Google Shape;465;p48"/>
          <p:cNvSpPr txBox="1"/>
          <p:nvPr/>
        </p:nvSpPr>
        <p:spPr>
          <a:xfrm>
            <a:off x="331325" y="423025"/>
            <a:ext cx="8437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000C7C"/>
                </a:solidFill>
                <a:latin typeface="Fredoka One"/>
                <a:ea typeface="Fredoka One"/>
                <a:cs typeface="Fredoka One"/>
                <a:sym typeface="Fredoka One"/>
              </a:rPr>
              <a:t>VIABILIDADE ECONÔMICA | </a:t>
            </a:r>
            <a:r>
              <a:rPr i="1" lang="pt-BR" sz="2000">
                <a:solidFill>
                  <a:srgbClr val="000C7C"/>
                </a:solidFill>
                <a:latin typeface="Fredoka One"/>
                <a:ea typeface="Fredoka One"/>
                <a:cs typeface="Fredoka One"/>
                <a:sym typeface="Fredoka One"/>
              </a:rPr>
              <a:t>Receita</a:t>
            </a:r>
            <a:endParaRPr i="1" sz="2000">
              <a:solidFill>
                <a:srgbClr val="000C7C"/>
              </a:solidFill>
              <a:latin typeface="Fredoka One"/>
              <a:ea typeface="Fredoka One"/>
              <a:cs typeface="Fredoka One"/>
              <a:sym typeface="Fredoka One"/>
            </a:endParaRPr>
          </a:p>
        </p:txBody>
      </p:sp>
      <p:graphicFrame>
        <p:nvGraphicFramePr>
          <p:cNvPr id="466" name="Google Shape;466;p48"/>
          <p:cNvGraphicFramePr/>
          <p:nvPr/>
        </p:nvGraphicFramePr>
        <p:xfrm>
          <a:off x="336263" y="1286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{58720161-49E0-4C73-9B27-35BED8350AEE}</a:tableStyleId>
              </a:tblPr>
              <a:tblGrid>
                <a:gridCol w="8427625"/>
              </a:tblGrid>
              <a:tr h="4435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200">
                          <a:solidFill>
                            <a:srgbClr val="FFFFFF"/>
                          </a:solidFill>
                        </a:rPr>
                        <a:t>Lucro mensal</a:t>
                      </a:r>
                      <a:endParaRPr b="1" sz="12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ctr"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C7C"/>
                    </a:solidFill>
                  </a:tcPr>
                </a:tc>
              </a:tr>
              <a:tr h="11082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2000">
                          <a:solidFill>
                            <a:srgbClr val="FA5D14"/>
                          </a:solidFill>
                        </a:rPr>
                        <a:t>R$ 6.402,78</a:t>
                      </a:r>
                      <a:endParaRPr b="1" sz="2000">
                        <a:solidFill>
                          <a:srgbClr val="FA5D14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29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200">
                          <a:solidFill>
                            <a:srgbClr val="FFFFFF"/>
                          </a:solidFill>
                        </a:rPr>
                        <a:t>Payback /mês</a:t>
                      </a:r>
                      <a:endParaRPr b="1" sz="12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ctr"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C7C"/>
                    </a:solidFill>
                  </a:tcPr>
                </a:tc>
              </a:tr>
              <a:tr h="925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2000">
                          <a:solidFill>
                            <a:srgbClr val="FA5D14"/>
                          </a:solidFill>
                        </a:rPr>
                        <a:t>3</a:t>
                      </a:r>
                      <a:endParaRPr b="1" sz="2000">
                        <a:solidFill>
                          <a:srgbClr val="FA5D14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" name="Google Shape;471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30" y="1250"/>
            <a:ext cx="9139541" cy="5140989"/>
          </a:xfrm>
          <a:prstGeom prst="rect">
            <a:avLst/>
          </a:prstGeom>
          <a:noFill/>
          <a:ln>
            <a:noFill/>
          </a:ln>
        </p:spPr>
      </p:pic>
      <p:sp>
        <p:nvSpPr>
          <p:cNvPr id="472" name="Google Shape;472;p49"/>
          <p:cNvSpPr txBox="1"/>
          <p:nvPr>
            <p:ph idx="12" type="sldNum"/>
          </p:nvPr>
        </p:nvSpPr>
        <p:spPr>
          <a:xfrm>
            <a:off x="7010400" y="4869588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473" name="Google Shape;473;p49"/>
          <p:cNvSpPr txBox="1"/>
          <p:nvPr/>
        </p:nvSpPr>
        <p:spPr>
          <a:xfrm>
            <a:off x="599250" y="868900"/>
            <a:ext cx="8159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4" name="Google Shape;474;p49"/>
          <p:cNvSpPr txBox="1"/>
          <p:nvPr/>
        </p:nvSpPr>
        <p:spPr>
          <a:xfrm>
            <a:off x="609225" y="958800"/>
            <a:ext cx="8159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5" name="Google Shape;475;p49"/>
          <p:cNvSpPr txBox="1"/>
          <p:nvPr/>
        </p:nvSpPr>
        <p:spPr>
          <a:xfrm>
            <a:off x="331325" y="423025"/>
            <a:ext cx="8437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000C7C"/>
                </a:solidFill>
                <a:latin typeface="Fredoka One"/>
                <a:ea typeface="Fredoka One"/>
                <a:cs typeface="Fredoka One"/>
                <a:sym typeface="Fredoka One"/>
              </a:rPr>
              <a:t>VIABILIDADE ECONÔMICA | </a:t>
            </a:r>
            <a:r>
              <a:rPr i="1" lang="pt-BR" sz="2000">
                <a:solidFill>
                  <a:srgbClr val="000C7C"/>
                </a:solidFill>
                <a:latin typeface="Fredoka One"/>
                <a:ea typeface="Fredoka One"/>
                <a:cs typeface="Fredoka One"/>
                <a:sym typeface="Fredoka One"/>
              </a:rPr>
              <a:t>Referências</a:t>
            </a:r>
            <a:endParaRPr i="1" sz="2000">
              <a:solidFill>
                <a:srgbClr val="000C7C"/>
              </a:solidFill>
              <a:latin typeface="Fredoka One"/>
              <a:ea typeface="Fredoka One"/>
              <a:cs typeface="Fredoka One"/>
              <a:sym typeface="Fredoka One"/>
            </a:endParaRPr>
          </a:p>
        </p:txBody>
      </p:sp>
      <p:graphicFrame>
        <p:nvGraphicFramePr>
          <p:cNvPr id="476" name="Google Shape;476;p49"/>
          <p:cNvGraphicFramePr/>
          <p:nvPr/>
        </p:nvGraphicFramePr>
        <p:xfrm>
          <a:off x="353200" y="1021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{58720161-49E0-4C73-9B27-35BED8350AEE}</a:tableStyleId>
              </a:tblPr>
              <a:tblGrid>
                <a:gridCol w="1963850"/>
                <a:gridCol w="2037350"/>
              </a:tblGrid>
              <a:tr h="350425"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200">
                          <a:solidFill>
                            <a:srgbClr val="FFFFFF"/>
                          </a:solidFill>
                        </a:rPr>
                        <a:t>Tráfego por mês</a:t>
                      </a:r>
                      <a:endParaRPr b="1" sz="12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C7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C7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C7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C7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C7C"/>
                    </a:solidFill>
                  </a:tcPr>
                </a:tc>
                <a:tc hMerge="1"/>
              </a:tr>
              <a:tr h="5795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200">
                          <a:solidFill>
                            <a:srgbClr val="000C7C"/>
                          </a:solidFill>
                        </a:rPr>
                        <a:t>Acesso de usuário</a:t>
                      </a:r>
                      <a:endParaRPr b="1" sz="1200">
                        <a:solidFill>
                          <a:srgbClr val="000C7C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C7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C7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C7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200">
                          <a:solidFill>
                            <a:srgbClr val="000C7C"/>
                          </a:solidFill>
                        </a:rPr>
                        <a:t>Cadastro de profissional</a:t>
                      </a:r>
                      <a:endParaRPr b="1" sz="1200">
                        <a:solidFill>
                          <a:srgbClr val="000C7C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C7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C7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C7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04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/>
                        <a:t>5000</a:t>
                      </a:r>
                      <a:endParaRPr sz="12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C7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C7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C7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/>
                        <a:t>200</a:t>
                      </a:r>
                      <a:endParaRPr sz="12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C7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C7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C7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04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200">
                          <a:solidFill>
                            <a:srgbClr val="000C7C"/>
                          </a:solidFill>
                        </a:rPr>
                        <a:t>Taxa de assinantes</a:t>
                      </a:r>
                      <a:endParaRPr b="1" sz="1200">
                        <a:solidFill>
                          <a:srgbClr val="000C7C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C7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C7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C7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200">
                          <a:solidFill>
                            <a:srgbClr val="000C7C"/>
                          </a:solidFill>
                        </a:rPr>
                        <a:t>Assinantes</a:t>
                      </a:r>
                      <a:endParaRPr b="1" sz="1200">
                        <a:solidFill>
                          <a:srgbClr val="000C7C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C7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C7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C7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04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/>
                        <a:t>30%</a:t>
                      </a:r>
                      <a:endParaRPr sz="12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C7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C7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/>
                        <a:t>1500</a:t>
                      </a:r>
                      <a:endParaRPr sz="12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C7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C7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477" name="Google Shape;477;p49"/>
          <p:cNvGraphicFramePr/>
          <p:nvPr/>
        </p:nvGraphicFramePr>
        <p:xfrm>
          <a:off x="353200" y="3378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{58720161-49E0-4C73-9B27-35BED8350AEE}</a:tableStyleId>
              </a:tblPr>
              <a:tblGrid>
                <a:gridCol w="2939450"/>
                <a:gridCol w="1061750"/>
              </a:tblGrid>
              <a:tr h="228600"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200">
                          <a:solidFill>
                            <a:srgbClr val="FFFFFF"/>
                          </a:solidFill>
                        </a:rPr>
                        <a:t>Profissionais Verificados</a:t>
                      </a:r>
                      <a:endParaRPr b="1" sz="12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C7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C7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C7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C7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C7C"/>
                    </a:solidFill>
                  </a:tcPr>
                </a:tc>
                <a:tc hMerge="1"/>
              </a:tr>
              <a:tr h="2286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solidFill>
                            <a:srgbClr val="000C7C"/>
                          </a:solidFill>
                        </a:rPr>
                        <a:t>Porcentagem de profissionais verificados</a:t>
                      </a:r>
                      <a:endParaRPr sz="1200">
                        <a:solidFill>
                          <a:srgbClr val="000C7C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C7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C7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/>
                        <a:t>50%</a:t>
                      </a:r>
                      <a:endParaRPr sz="12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C7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C7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200">
                          <a:solidFill>
                            <a:srgbClr val="000C7C"/>
                          </a:solidFill>
                        </a:rPr>
                        <a:t>Total</a:t>
                      </a:r>
                      <a:endParaRPr b="1" sz="1200">
                        <a:solidFill>
                          <a:srgbClr val="000C7C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C7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200"/>
                        <a:t>100</a:t>
                      </a:r>
                      <a:endParaRPr b="1" sz="12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C7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478" name="Google Shape;478;p49"/>
          <p:cNvGraphicFramePr/>
          <p:nvPr/>
        </p:nvGraphicFramePr>
        <p:xfrm>
          <a:off x="4475025" y="3378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{58720161-49E0-4C73-9B27-35BED8350AEE}</a:tableStyleId>
              </a:tblPr>
              <a:tblGrid>
                <a:gridCol w="2086450"/>
                <a:gridCol w="2164525"/>
              </a:tblGrid>
              <a:tr h="2286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200">
                          <a:solidFill>
                            <a:srgbClr val="FFFFFF"/>
                          </a:solidFill>
                        </a:rPr>
                        <a:t>Dólar 11/04/2023</a:t>
                      </a:r>
                      <a:endParaRPr b="1" sz="12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C7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C7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C7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000C7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200">
                          <a:solidFill>
                            <a:srgbClr val="000C7C"/>
                          </a:solidFill>
                        </a:rPr>
                        <a:t>R$ 5,00</a:t>
                      </a:r>
                      <a:endParaRPr b="1" sz="1200">
                        <a:solidFill>
                          <a:srgbClr val="000C7C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C7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200">
                          <a:solidFill>
                            <a:srgbClr val="FFFFFF"/>
                          </a:solidFill>
                        </a:rPr>
                        <a:t>Apple Store por ano</a:t>
                      </a:r>
                      <a:endParaRPr b="1" sz="12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C7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C7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000C7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C7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200">
                          <a:solidFill>
                            <a:srgbClr val="000C7C"/>
                          </a:solidFill>
                        </a:rPr>
                        <a:t>$99,00</a:t>
                      </a:r>
                      <a:endParaRPr b="1" sz="1200">
                        <a:solidFill>
                          <a:srgbClr val="000C7C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C7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479" name="Google Shape;479;p49"/>
          <p:cNvGraphicFramePr/>
          <p:nvPr/>
        </p:nvGraphicFramePr>
        <p:xfrm>
          <a:off x="4475025" y="1021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{58720161-49E0-4C73-9B27-35BED8350AEE}</a:tableStyleId>
              </a:tblPr>
              <a:tblGrid>
                <a:gridCol w="3170550"/>
                <a:gridCol w="1145225"/>
              </a:tblGrid>
              <a:tr h="228600"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200">
                          <a:solidFill>
                            <a:srgbClr val="FFFFFF"/>
                          </a:solidFill>
                        </a:rPr>
                        <a:t>Google Adsense</a:t>
                      </a:r>
                      <a:endParaRPr b="1" sz="12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C7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C7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C7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C7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C7C"/>
                    </a:solidFill>
                  </a:tcPr>
                </a:tc>
                <a:tc hMerge="1"/>
              </a:tr>
              <a:tr h="2286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/>
                        <a:t>Custo por mil impressões (CPM)</a:t>
                      </a:r>
                      <a:endParaRPr sz="12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C7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C7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200"/>
                        <a:t>R$ 0,68</a:t>
                      </a:r>
                      <a:endParaRPr b="1" sz="12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C7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C7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/>
                        <a:t>Retorno por uma impressão</a:t>
                      </a:r>
                      <a:endParaRPr sz="12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C7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C7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200"/>
                        <a:t>R$ 0,00068</a:t>
                      </a:r>
                      <a:endParaRPr b="1" sz="12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C7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C7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/>
                        <a:t>Custo por clique (CPC)</a:t>
                      </a:r>
                      <a:endParaRPr sz="12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C7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C7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200"/>
                        <a:t>R$ 0,68</a:t>
                      </a:r>
                      <a:endParaRPr b="1" sz="12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C7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C7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/>
                        <a:t>Impressões por usuário</a:t>
                      </a:r>
                      <a:endParaRPr sz="12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C7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C7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200"/>
                        <a:t>4</a:t>
                      </a:r>
                      <a:endParaRPr b="1" sz="12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C7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C7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/>
                        <a:t>Impressões por mês</a:t>
                      </a:r>
                      <a:endParaRPr sz="12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C7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C7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200"/>
                        <a:t>14000</a:t>
                      </a:r>
                      <a:endParaRPr b="1" sz="12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C7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C7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/>
                        <a:t>Taxa de cliques (CTR)</a:t>
                      </a:r>
                      <a:endParaRPr sz="12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C7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C7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200"/>
                        <a:t>3,00%</a:t>
                      </a:r>
                      <a:endParaRPr b="1" sz="12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C7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C7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/>
                        <a:t>Cliques por mês</a:t>
                      </a:r>
                      <a:endParaRPr sz="12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C7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200"/>
                        <a:t>420</a:t>
                      </a:r>
                      <a:endParaRPr b="1" sz="12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C7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4" name="Google Shape;484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30" y="1250"/>
            <a:ext cx="9139541" cy="5140989"/>
          </a:xfrm>
          <a:prstGeom prst="rect">
            <a:avLst/>
          </a:prstGeom>
          <a:noFill/>
          <a:ln>
            <a:noFill/>
          </a:ln>
        </p:spPr>
      </p:pic>
      <p:sp>
        <p:nvSpPr>
          <p:cNvPr id="485" name="Google Shape;485;p50"/>
          <p:cNvSpPr txBox="1"/>
          <p:nvPr>
            <p:ph idx="12" type="sldNum"/>
          </p:nvPr>
        </p:nvSpPr>
        <p:spPr>
          <a:xfrm>
            <a:off x="7010400" y="4869588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486" name="Google Shape;486;p50"/>
          <p:cNvSpPr txBox="1"/>
          <p:nvPr/>
        </p:nvSpPr>
        <p:spPr>
          <a:xfrm>
            <a:off x="599250" y="868900"/>
            <a:ext cx="8159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7" name="Google Shape;487;p50"/>
          <p:cNvSpPr txBox="1"/>
          <p:nvPr/>
        </p:nvSpPr>
        <p:spPr>
          <a:xfrm>
            <a:off x="443875" y="1351950"/>
            <a:ext cx="3009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8" name="Google Shape;488;p50"/>
          <p:cNvSpPr txBox="1"/>
          <p:nvPr/>
        </p:nvSpPr>
        <p:spPr>
          <a:xfrm>
            <a:off x="331325" y="1070575"/>
            <a:ext cx="6426300" cy="37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900">
                <a:solidFill>
                  <a:srgbClr val="0A0A0F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LEI GERAL DE PROTEÇÃO DE DADOS </a:t>
            </a:r>
            <a:r>
              <a:rPr b="1" lang="pt-BR" sz="1900">
                <a:solidFill>
                  <a:srgbClr val="0A0A0F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PESSOAIS </a:t>
            </a:r>
            <a:r>
              <a:rPr b="1" lang="pt-BR" sz="1900">
                <a:solidFill>
                  <a:srgbClr val="0A0A0F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(LGPD)</a:t>
            </a:r>
            <a:endParaRPr b="1" sz="1900">
              <a:solidFill>
                <a:srgbClr val="0A0A0F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pt-BR" sz="1900">
                <a:solidFill>
                  <a:srgbClr val="0A0A0F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Lei nº 13.709 de 14 de</a:t>
            </a:r>
            <a:r>
              <a:rPr b="1" lang="pt-BR" sz="1900">
                <a:solidFill>
                  <a:srgbClr val="0A0A0F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 agosto de</a:t>
            </a:r>
            <a:r>
              <a:rPr b="1" lang="pt-BR" sz="1900">
                <a:solidFill>
                  <a:srgbClr val="0A0A0F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 2018</a:t>
            </a:r>
            <a:endParaRPr b="1" sz="1900">
              <a:solidFill>
                <a:srgbClr val="0A0A0F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0A0A0F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pt-BR" sz="1900">
                <a:solidFill>
                  <a:srgbClr val="0A0A0F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“Art. 1º Esta Lei dispõe sobre o tratamento de dados pessoais, inclusive nos meios digitais, por pessoa natural ou por pessoa jurídica de direito público, ou privado, com o objetivo de proteger os direitos fundamentais de liberdade e de privacidade </a:t>
            </a:r>
            <a:r>
              <a:rPr lang="pt-BR" sz="1900">
                <a:solidFill>
                  <a:srgbClr val="0A0A0F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e </a:t>
            </a:r>
            <a:r>
              <a:rPr lang="pt-BR" sz="1900">
                <a:solidFill>
                  <a:srgbClr val="0A0A0F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o livre desenvolviment</a:t>
            </a:r>
            <a:r>
              <a:rPr lang="pt-BR" sz="1900">
                <a:solidFill>
                  <a:srgbClr val="0A0A0F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o </a:t>
            </a:r>
            <a:r>
              <a:rPr lang="pt-BR" sz="1900">
                <a:solidFill>
                  <a:srgbClr val="0A0A0F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da personalidade da pessoa natural.”</a:t>
            </a:r>
            <a:endParaRPr sz="1900">
              <a:solidFill>
                <a:srgbClr val="0A0A0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89" name="Google Shape;489;p50"/>
          <p:cNvPicPr preferRelativeResize="0"/>
          <p:nvPr/>
        </p:nvPicPr>
        <p:blipFill rotWithShape="1">
          <a:blip r:embed="rId4">
            <a:alphaModFix/>
          </a:blip>
          <a:srcRect b="2448" l="4507" r="0" t="2267"/>
          <a:stretch/>
        </p:blipFill>
        <p:spPr>
          <a:xfrm>
            <a:off x="6392825" y="2124300"/>
            <a:ext cx="2751175" cy="2745175"/>
          </a:xfrm>
          <a:prstGeom prst="rect">
            <a:avLst/>
          </a:prstGeom>
          <a:noFill/>
          <a:ln>
            <a:noFill/>
          </a:ln>
        </p:spPr>
      </p:pic>
      <p:sp>
        <p:nvSpPr>
          <p:cNvPr id="490" name="Google Shape;490;p50"/>
          <p:cNvSpPr txBox="1"/>
          <p:nvPr/>
        </p:nvSpPr>
        <p:spPr>
          <a:xfrm>
            <a:off x="331325" y="423025"/>
            <a:ext cx="8437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000C7C"/>
                </a:solidFill>
                <a:latin typeface="Fredoka One"/>
                <a:ea typeface="Fredoka One"/>
                <a:cs typeface="Fredoka One"/>
                <a:sym typeface="Fredoka One"/>
              </a:rPr>
              <a:t>LEGISLAÇÃO</a:t>
            </a:r>
            <a:endParaRPr i="1" sz="2000">
              <a:solidFill>
                <a:srgbClr val="000C7C"/>
              </a:solidFill>
              <a:latin typeface="Fredoka One"/>
              <a:ea typeface="Fredoka One"/>
              <a:cs typeface="Fredoka One"/>
              <a:sym typeface="Fredoka One"/>
            </a:endParaRPr>
          </a:p>
        </p:txBody>
      </p:sp>
    </p:spTree>
  </p:cSld>
  <p:clrMapOvr>
    <a:masterClrMapping/>
  </p:clrMapOvr>
  <mc:AlternateContent>
    <mc:Choice Requires="p14">
      <p:transition spd="med">
        <p14:flip dir="l"/>
      </p:transition>
    </mc:Choice>
    <mc:Fallback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5" name="Google Shape;495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30" y="1250"/>
            <a:ext cx="9139541" cy="5140989"/>
          </a:xfrm>
          <a:prstGeom prst="rect">
            <a:avLst/>
          </a:prstGeom>
          <a:noFill/>
          <a:ln>
            <a:noFill/>
          </a:ln>
        </p:spPr>
      </p:pic>
      <p:sp>
        <p:nvSpPr>
          <p:cNvPr id="496" name="Google Shape;496;p51"/>
          <p:cNvSpPr txBox="1"/>
          <p:nvPr>
            <p:ph idx="12" type="sldNum"/>
          </p:nvPr>
        </p:nvSpPr>
        <p:spPr>
          <a:xfrm>
            <a:off x="7010400" y="4869588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497" name="Google Shape;497;p51"/>
          <p:cNvSpPr txBox="1"/>
          <p:nvPr/>
        </p:nvSpPr>
        <p:spPr>
          <a:xfrm>
            <a:off x="599250" y="868900"/>
            <a:ext cx="8159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8" name="Google Shape;498;p51"/>
          <p:cNvSpPr txBox="1"/>
          <p:nvPr/>
        </p:nvSpPr>
        <p:spPr>
          <a:xfrm>
            <a:off x="609225" y="958800"/>
            <a:ext cx="8159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9" name="Google Shape;499;p51"/>
          <p:cNvSpPr txBox="1"/>
          <p:nvPr/>
        </p:nvSpPr>
        <p:spPr>
          <a:xfrm>
            <a:off x="331325" y="423025"/>
            <a:ext cx="8437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0A0A0F"/>
                </a:solidFill>
                <a:latin typeface="Fredoka One"/>
                <a:ea typeface="Fredoka One"/>
                <a:cs typeface="Fredoka One"/>
                <a:sym typeface="Fredoka One"/>
              </a:rPr>
              <a:t>INFORMAÇÕES TÉCNICAS</a:t>
            </a:r>
            <a:endParaRPr sz="2000">
              <a:solidFill>
                <a:srgbClr val="0A0A0F"/>
              </a:solidFill>
              <a:latin typeface="Fredoka One"/>
              <a:ea typeface="Fredoka One"/>
              <a:cs typeface="Fredoka One"/>
              <a:sym typeface="Fredoka One"/>
            </a:endParaRPr>
          </a:p>
        </p:txBody>
      </p:sp>
      <p:pic>
        <p:nvPicPr>
          <p:cNvPr id="500" name="Google Shape;500;p51"/>
          <p:cNvPicPr preferRelativeResize="0"/>
          <p:nvPr/>
        </p:nvPicPr>
        <p:blipFill rotWithShape="1">
          <a:blip r:embed="rId4">
            <a:alphaModFix/>
          </a:blip>
          <a:srcRect b="14311" l="11002" r="8805" t="16248"/>
          <a:stretch/>
        </p:blipFill>
        <p:spPr>
          <a:xfrm>
            <a:off x="6082300" y="1677650"/>
            <a:ext cx="2806375" cy="2429925"/>
          </a:xfrm>
          <a:prstGeom prst="rect">
            <a:avLst/>
          </a:prstGeom>
          <a:noFill/>
          <a:ln>
            <a:noFill/>
          </a:ln>
        </p:spPr>
      </p:pic>
      <p:sp>
        <p:nvSpPr>
          <p:cNvPr id="501" name="Google Shape;501;p51"/>
          <p:cNvSpPr txBox="1"/>
          <p:nvPr/>
        </p:nvSpPr>
        <p:spPr>
          <a:xfrm>
            <a:off x="331325" y="868900"/>
            <a:ext cx="5751000" cy="40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Calibri"/>
                <a:ea typeface="Calibri"/>
                <a:cs typeface="Calibri"/>
                <a:sym typeface="Calibri"/>
              </a:rPr>
              <a:t>Back-end / Dashboard de Administração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Typescript</a:t>
            </a:r>
            <a:r>
              <a:rPr lang="pt-BR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i="1" lang="pt-BR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(linguagem)</a:t>
            </a:r>
            <a:endParaRPr i="1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React | Next.js </a:t>
            </a:r>
            <a:r>
              <a:rPr i="1" lang="pt-BR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(framework)</a:t>
            </a:r>
            <a:endParaRPr i="1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TailwindCSS</a:t>
            </a:r>
            <a:r>
              <a:rPr lang="pt-BR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i="1" lang="pt-BR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(biblioteca de estilos)</a:t>
            </a:r>
            <a:endParaRPr i="1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MySQL </a:t>
            </a:r>
            <a:r>
              <a:rPr i="1" lang="pt-BR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(banco de dados)</a:t>
            </a:r>
            <a:endParaRPr i="1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Prisma </a:t>
            </a:r>
            <a:r>
              <a:rPr i="1" lang="pt-BR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(lib para se conectar com o Banco de Dados)</a:t>
            </a:r>
            <a:endParaRPr i="1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Calibri"/>
                <a:ea typeface="Calibri"/>
                <a:cs typeface="Calibri"/>
                <a:sym typeface="Calibri"/>
              </a:rPr>
              <a:t>Front-end Mobile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Typescript </a:t>
            </a:r>
            <a:r>
              <a:rPr i="1" lang="pt-BR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(linguagem)</a:t>
            </a:r>
            <a:endParaRPr i="1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React | React-Native </a:t>
            </a:r>
            <a:r>
              <a:rPr i="1" lang="pt-BR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(framework)</a:t>
            </a:r>
            <a:endParaRPr i="1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Expo </a:t>
            </a:r>
            <a:r>
              <a:rPr i="1" lang="pt-BR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(conjunto de ferramentas)</a:t>
            </a:r>
            <a:endParaRPr i="1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NativeBase </a:t>
            </a:r>
            <a:r>
              <a:rPr i="1" lang="pt-BR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(biblioteca de estilos)</a:t>
            </a:r>
            <a:endParaRPr i="1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Calibri"/>
                <a:ea typeface="Calibri"/>
                <a:cs typeface="Calibri"/>
                <a:sym typeface="Calibri"/>
              </a:rPr>
              <a:t>Serviços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Vercel </a:t>
            </a:r>
            <a:r>
              <a:rPr i="1" lang="pt-BR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(hospedagem do servidor back-end/dashboard)</a:t>
            </a:r>
            <a:endParaRPr i="1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Google Cloud Storage </a:t>
            </a:r>
            <a:r>
              <a:rPr i="1" lang="pt-BR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(hospedagem de imagens)</a:t>
            </a:r>
            <a:endParaRPr i="1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Google Play Store Console </a:t>
            </a:r>
            <a:r>
              <a:rPr i="1" lang="pt-BR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(hospedagem e distribuição do aplicativo)</a:t>
            </a:r>
            <a:endParaRPr i="1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Planetscale </a:t>
            </a:r>
            <a:r>
              <a:rPr i="1" lang="pt-BR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(hospedagem do banco de dados)</a:t>
            </a:r>
            <a:endParaRPr i="1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02" name="Google Shape;502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1713" y="1191850"/>
            <a:ext cx="171450" cy="17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3" name="Google Shape;503;p5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6463" y="1639513"/>
            <a:ext cx="161925" cy="16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4" name="Google Shape;504;p5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76463" y="1844613"/>
            <a:ext cx="161925" cy="16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5" name="Google Shape;505;p5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76475" y="2049713"/>
            <a:ext cx="161925" cy="16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6" name="Google Shape;506;p5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76463" y="2700388"/>
            <a:ext cx="161925" cy="16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Google Shape;507;p5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76475" y="2918225"/>
            <a:ext cx="161925" cy="16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8" name="Google Shape;508;p5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76463" y="3136063"/>
            <a:ext cx="161925" cy="16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Google Shape;509;p51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76475" y="3353913"/>
            <a:ext cx="161925" cy="16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0" name="Google Shape;510;p51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76475" y="3991813"/>
            <a:ext cx="161925" cy="16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1" name="Google Shape;511;p51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576463" y="4196913"/>
            <a:ext cx="161925" cy="16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" name="Google Shape;512;p51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576475" y="4402013"/>
            <a:ext cx="161925" cy="16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3" name="Google Shape;513;p51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576463" y="4607113"/>
            <a:ext cx="161925" cy="16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4" name="Google Shape;514;p51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576475" y="1420438"/>
            <a:ext cx="161925" cy="161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med">
        <p14:flip dir="l"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30" y="1250"/>
            <a:ext cx="9139541" cy="5140989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6"/>
          <p:cNvSpPr txBox="1"/>
          <p:nvPr>
            <p:ph idx="12" type="sldNum"/>
          </p:nvPr>
        </p:nvSpPr>
        <p:spPr>
          <a:xfrm>
            <a:off x="7010400" y="4869588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17" name="Google Shape;117;p16"/>
          <p:cNvSpPr txBox="1"/>
          <p:nvPr/>
        </p:nvSpPr>
        <p:spPr>
          <a:xfrm>
            <a:off x="599250" y="868900"/>
            <a:ext cx="8159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16"/>
          <p:cNvSpPr txBox="1"/>
          <p:nvPr/>
        </p:nvSpPr>
        <p:spPr>
          <a:xfrm>
            <a:off x="609225" y="958800"/>
            <a:ext cx="8159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p16"/>
          <p:cNvSpPr txBox="1"/>
          <p:nvPr/>
        </p:nvSpPr>
        <p:spPr>
          <a:xfrm>
            <a:off x="331325" y="915625"/>
            <a:ext cx="8437500" cy="39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700">
                <a:solidFill>
                  <a:srgbClr val="0A0A0F"/>
                </a:solidFill>
                <a:latin typeface="Calibri"/>
                <a:ea typeface="Calibri"/>
                <a:cs typeface="Calibri"/>
                <a:sym typeface="Calibri"/>
              </a:rPr>
              <a:t>Um dos </a:t>
            </a:r>
            <a:r>
              <a:rPr b="1" lang="pt-BR" sz="1700">
                <a:solidFill>
                  <a:srgbClr val="0A0A0F"/>
                </a:solidFill>
                <a:latin typeface="Calibri"/>
                <a:ea typeface="Calibri"/>
                <a:cs typeface="Calibri"/>
                <a:sym typeface="Calibri"/>
              </a:rPr>
              <a:t>maiores problemas</a:t>
            </a:r>
            <a:r>
              <a:rPr lang="pt-BR" sz="1700">
                <a:solidFill>
                  <a:srgbClr val="0A0A0F"/>
                </a:solidFill>
                <a:latin typeface="Calibri"/>
                <a:ea typeface="Calibri"/>
                <a:cs typeface="Calibri"/>
                <a:sym typeface="Calibri"/>
              </a:rPr>
              <a:t> da construção civil é </a:t>
            </a:r>
            <a:r>
              <a:rPr b="1" lang="pt-BR" sz="1700">
                <a:solidFill>
                  <a:srgbClr val="0A0A0F"/>
                </a:solidFill>
                <a:latin typeface="Calibri"/>
                <a:ea typeface="Calibri"/>
                <a:cs typeface="Calibri"/>
                <a:sym typeface="Calibri"/>
              </a:rPr>
              <a:t>encontrar mão de obra.</a:t>
            </a:r>
            <a:endParaRPr b="1" sz="1700">
              <a:solidFill>
                <a:srgbClr val="0A0A0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700">
              <a:solidFill>
                <a:srgbClr val="0A0A0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 mercado brasileiro, ainda é predominante a contratação de serviços informais. </a:t>
            </a:r>
            <a:endParaRPr sz="1700">
              <a:solidFill>
                <a:srgbClr val="0A0A0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>
                <a:solidFill>
                  <a:srgbClr val="0A0A0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700">
              <a:solidFill>
                <a:srgbClr val="0A0A0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>
                <a:solidFill>
                  <a:srgbClr val="0A0A0F"/>
                </a:solidFill>
                <a:latin typeface="Calibri"/>
                <a:ea typeface="Calibri"/>
                <a:cs typeface="Calibri"/>
                <a:sym typeface="Calibri"/>
              </a:rPr>
              <a:t>Cerca  de </a:t>
            </a:r>
            <a:r>
              <a:rPr b="1" lang="pt-BR" sz="1700">
                <a:solidFill>
                  <a:srgbClr val="0A0A0F"/>
                </a:solidFill>
                <a:latin typeface="Calibri"/>
                <a:ea typeface="Calibri"/>
                <a:cs typeface="Calibri"/>
                <a:sym typeface="Calibri"/>
              </a:rPr>
              <a:t>70%</a:t>
            </a:r>
            <a:r>
              <a:rPr lang="pt-BR" sz="1700">
                <a:solidFill>
                  <a:srgbClr val="0A0A0F"/>
                </a:solidFill>
                <a:latin typeface="Calibri"/>
                <a:ea typeface="Calibri"/>
                <a:cs typeface="Calibri"/>
                <a:sym typeface="Calibri"/>
              </a:rPr>
              <a:t>  das obras e construções são de </a:t>
            </a:r>
            <a:r>
              <a:rPr b="1" lang="pt-BR" sz="1700">
                <a:solidFill>
                  <a:srgbClr val="0A0A0F"/>
                </a:solidFill>
                <a:latin typeface="Calibri"/>
                <a:ea typeface="Calibri"/>
                <a:cs typeface="Calibri"/>
                <a:sym typeface="Calibri"/>
              </a:rPr>
              <a:t>reformas residenciais</a:t>
            </a:r>
            <a:r>
              <a:rPr lang="pt-BR" sz="1700">
                <a:solidFill>
                  <a:srgbClr val="0A0A0F"/>
                </a:solidFill>
                <a:latin typeface="Calibri"/>
                <a:ea typeface="Calibri"/>
                <a:cs typeface="Calibri"/>
                <a:sym typeface="Calibri"/>
              </a:rPr>
              <a:t>, planejadas e administradas pelos próprios proprietários.</a:t>
            </a:r>
            <a:endParaRPr sz="1700">
              <a:solidFill>
                <a:srgbClr val="0A0A0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0A0A0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0A0A0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16"/>
          <p:cNvSpPr txBox="1"/>
          <p:nvPr/>
        </p:nvSpPr>
        <p:spPr>
          <a:xfrm>
            <a:off x="331325" y="423025"/>
            <a:ext cx="8437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000C7C"/>
                </a:solidFill>
                <a:latin typeface="Fredoka One"/>
                <a:ea typeface="Fredoka One"/>
                <a:cs typeface="Fredoka One"/>
                <a:sym typeface="Fredoka One"/>
              </a:rPr>
              <a:t>PROBLEMA</a:t>
            </a:r>
            <a:endParaRPr sz="2000">
              <a:solidFill>
                <a:srgbClr val="000C7C"/>
              </a:solidFill>
              <a:latin typeface="Fredoka One"/>
              <a:ea typeface="Fredoka One"/>
              <a:cs typeface="Fredoka One"/>
              <a:sym typeface="Fredoka One"/>
            </a:endParaRPr>
          </a:p>
        </p:txBody>
      </p:sp>
      <p:pic>
        <p:nvPicPr>
          <p:cNvPr id="121" name="Google Shape;121;p16"/>
          <p:cNvPicPr preferRelativeResize="0"/>
          <p:nvPr/>
        </p:nvPicPr>
        <p:blipFill rotWithShape="1">
          <a:blip r:embed="rId4">
            <a:alphaModFix/>
          </a:blip>
          <a:srcRect b="14646" l="9012" r="7305" t="21756"/>
          <a:stretch/>
        </p:blipFill>
        <p:spPr>
          <a:xfrm>
            <a:off x="5348125" y="2376075"/>
            <a:ext cx="3280975" cy="249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9" name="Google Shape;519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75" y="1504"/>
            <a:ext cx="9138648" cy="5140490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Google Shape;520;p52"/>
          <p:cNvSpPr txBox="1"/>
          <p:nvPr>
            <p:ph idx="12" type="sldNum"/>
          </p:nvPr>
        </p:nvSpPr>
        <p:spPr>
          <a:xfrm>
            <a:off x="7007725" y="4868088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521" name="Google Shape;521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18075" y="2223576"/>
            <a:ext cx="4017024" cy="696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med">
        <p14:flip dir="l"/>
      </p:transition>
    </mc:Choice>
    <mc:Fallback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C7C"/>
        </a:solidFill>
      </p:bgPr>
    </p:bg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527" name="Google Shape;527;p53"/>
          <p:cNvSpPr txBox="1"/>
          <p:nvPr/>
        </p:nvSpPr>
        <p:spPr>
          <a:xfrm>
            <a:off x="-50" y="0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700">
                <a:solidFill>
                  <a:srgbClr val="FA5D14"/>
                </a:solidFill>
                <a:latin typeface="Fredoka One"/>
                <a:ea typeface="Fredoka One"/>
                <a:cs typeface="Fredoka One"/>
                <a:sym typeface="Fredoka One"/>
              </a:rPr>
              <a:t>Slides Auxiliares</a:t>
            </a:r>
            <a:endParaRPr sz="5700">
              <a:solidFill>
                <a:srgbClr val="FA5D14"/>
              </a:solidFill>
              <a:latin typeface="Fredoka One"/>
              <a:ea typeface="Fredoka One"/>
              <a:cs typeface="Fredoka One"/>
              <a:sym typeface="Fredoka One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" name="Google Shape;532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30" y="1250"/>
            <a:ext cx="9139541" cy="5140989"/>
          </a:xfrm>
          <a:prstGeom prst="rect">
            <a:avLst/>
          </a:prstGeom>
          <a:noFill/>
          <a:ln>
            <a:noFill/>
          </a:ln>
        </p:spPr>
      </p:pic>
      <p:sp>
        <p:nvSpPr>
          <p:cNvPr id="533" name="Google Shape;533;p54"/>
          <p:cNvSpPr txBox="1"/>
          <p:nvPr>
            <p:ph idx="12" type="sldNum"/>
          </p:nvPr>
        </p:nvSpPr>
        <p:spPr>
          <a:xfrm>
            <a:off x="7010400" y="4869588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534" name="Google Shape;534;p54"/>
          <p:cNvSpPr txBox="1"/>
          <p:nvPr/>
        </p:nvSpPr>
        <p:spPr>
          <a:xfrm>
            <a:off x="599250" y="868900"/>
            <a:ext cx="8159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5" name="Google Shape;535;p54"/>
          <p:cNvSpPr txBox="1"/>
          <p:nvPr/>
        </p:nvSpPr>
        <p:spPr>
          <a:xfrm>
            <a:off x="609225" y="958800"/>
            <a:ext cx="8159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6" name="Google Shape;536;p54"/>
          <p:cNvSpPr txBox="1"/>
          <p:nvPr/>
        </p:nvSpPr>
        <p:spPr>
          <a:xfrm>
            <a:off x="376625" y="958800"/>
            <a:ext cx="8437500" cy="39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Escolha de nome e cores</a:t>
            </a:r>
            <a:endParaRPr b="1"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45720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900">
                <a:solidFill>
                  <a:schemeClr val="dk1"/>
                </a:solidFill>
              </a:rPr>
              <a:t>A escolha do nome se dá às palavras </a:t>
            </a:r>
            <a:r>
              <a:rPr i="1" lang="pt-BR" sz="1900">
                <a:solidFill>
                  <a:schemeClr val="dk1"/>
                </a:solidFill>
              </a:rPr>
              <a:t>FOR</a:t>
            </a:r>
            <a:r>
              <a:rPr lang="pt-BR" sz="1900">
                <a:solidFill>
                  <a:schemeClr val="dk1"/>
                </a:solidFill>
              </a:rPr>
              <a:t>,</a:t>
            </a:r>
            <a:r>
              <a:rPr i="1" lang="pt-BR" sz="1900">
                <a:solidFill>
                  <a:schemeClr val="dk1"/>
                </a:solidFill>
              </a:rPr>
              <a:t> </a:t>
            </a:r>
            <a:r>
              <a:rPr lang="pt-BR" sz="1900">
                <a:solidFill>
                  <a:schemeClr val="dk1"/>
                </a:solidFill>
              </a:rPr>
              <a:t>que na língua inglesa significa</a:t>
            </a:r>
            <a:r>
              <a:rPr b="1" lang="pt-BR" sz="1900">
                <a:solidFill>
                  <a:schemeClr val="dk1"/>
                </a:solidFill>
              </a:rPr>
              <a:t> PARA</a:t>
            </a:r>
            <a:r>
              <a:rPr lang="pt-BR" sz="1900">
                <a:solidFill>
                  <a:schemeClr val="dk1"/>
                </a:solidFill>
              </a:rPr>
              <a:t>, e à palavra </a:t>
            </a:r>
            <a:r>
              <a:rPr i="1" lang="pt-BR" sz="1900">
                <a:solidFill>
                  <a:schemeClr val="dk1"/>
                </a:solidFill>
              </a:rPr>
              <a:t>MATCH</a:t>
            </a:r>
            <a:r>
              <a:rPr lang="pt-BR" sz="1900">
                <a:solidFill>
                  <a:schemeClr val="dk1"/>
                </a:solidFill>
              </a:rPr>
              <a:t>,</a:t>
            </a:r>
            <a:r>
              <a:rPr i="1" lang="pt-BR" sz="1900">
                <a:solidFill>
                  <a:schemeClr val="dk1"/>
                </a:solidFill>
              </a:rPr>
              <a:t> </a:t>
            </a:r>
            <a:r>
              <a:rPr lang="pt-BR" sz="1900">
                <a:solidFill>
                  <a:schemeClr val="dk1"/>
                </a:solidFill>
              </a:rPr>
              <a:t>que na língua inglesa significa </a:t>
            </a:r>
            <a:r>
              <a:rPr b="1" lang="pt-BR" sz="1900">
                <a:solidFill>
                  <a:schemeClr val="dk1"/>
                </a:solidFill>
              </a:rPr>
              <a:t>ENCONTRO</a:t>
            </a:r>
            <a:r>
              <a:rPr lang="pt-BR" sz="1900">
                <a:solidFill>
                  <a:schemeClr val="dk1"/>
                </a:solidFill>
              </a:rPr>
              <a:t> ou </a:t>
            </a:r>
            <a:r>
              <a:rPr b="1" lang="pt-BR" sz="1900">
                <a:solidFill>
                  <a:schemeClr val="dk1"/>
                </a:solidFill>
              </a:rPr>
              <a:t>CORRESPONDER</a:t>
            </a:r>
            <a:r>
              <a:rPr lang="pt-BR" sz="1900">
                <a:solidFill>
                  <a:schemeClr val="dk1"/>
                </a:solidFill>
              </a:rPr>
              <a:t>. O intuito é passar a mensagem de que proporcionamos um encontro ou um </a:t>
            </a:r>
            <a:r>
              <a:rPr i="1" lang="pt-BR" sz="1900">
                <a:solidFill>
                  <a:schemeClr val="dk1"/>
                </a:solidFill>
              </a:rPr>
              <a:t>“match”</a:t>
            </a:r>
            <a:r>
              <a:rPr lang="pt-BR" sz="1900">
                <a:solidFill>
                  <a:schemeClr val="dk1"/>
                </a:solidFill>
              </a:rPr>
              <a:t> entre profissional e cliente, atendendo a demanda do mercado.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7" name="Google Shape;537;p54"/>
          <p:cNvSpPr txBox="1"/>
          <p:nvPr/>
        </p:nvSpPr>
        <p:spPr>
          <a:xfrm>
            <a:off x="331325" y="423025"/>
            <a:ext cx="8437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000C7C"/>
                </a:solidFill>
                <a:latin typeface="Fredoka One"/>
                <a:ea typeface="Fredoka One"/>
                <a:cs typeface="Fredoka One"/>
                <a:sym typeface="Fredoka One"/>
              </a:rPr>
              <a:t>IDENTIDADE VISUAL</a:t>
            </a:r>
            <a:endParaRPr sz="2000">
              <a:solidFill>
                <a:srgbClr val="000C7C"/>
              </a:solidFill>
              <a:latin typeface="Fredoka One"/>
              <a:ea typeface="Fredoka One"/>
              <a:cs typeface="Fredoka One"/>
              <a:sym typeface="Fredoka One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" name="Google Shape;542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30" y="1250"/>
            <a:ext cx="9139541" cy="5140989"/>
          </a:xfrm>
          <a:prstGeom prst="rect">
            <a:avLst/>
          </a:prstGeom>
          <a:noFill/>
          <a:ln>
            <a:noFill/>
          </a:ln>
        </p:spPr>
      </p:pic>
      <p:sp>
        <p:nvSpPr>
          <p:cNvPr id="543" name="Google Shape;543;p55"/>
          <p:cNvSpPr txBox="1"/>
          <p:nvPr>
            <p:ph idx="12" type="sldNum"/>
          </p:nvPr>
        </p:nvSpPr>
        <p:spPr>
          <a:xfrm>
            <a:off x="7010400" y="4869588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544" name="Google Shape;544;p55"/>
          <p:cNvSpPr txBox="1"/>
          <p:nvPr/>
        </p:nvSpPr>
        <p:spPr>
          <a:xfrm>
            <a:off x="599250" y="868900"/>
            <a:ext cx="8159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5" name="Google Shape;545;p55"/>
          <p:cNvSpPr txBox="1"/>
          <p:nvPr/>
        </p:nvSpPr>
        <p:spPr>
          <a:xfrm>
            <a:off x="609225" y="958800"/>
            <a:ext cx="8159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6" name="Google Shape;546;p55"/>
          <p:cNvSpPr txBox="1"/>
          <p:nvPr/>
        </p:nvSpPr>
        <p:spPr>
          <a:xfrm>
            <a:off x="376625" y="958800"/>
            <a:ext cx="8437500" cy="39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Escolha de nome e cores</a:t>
            </a:r>
            <a:endParaRPr b="1"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900">
                <a:solidFill>
                  <a:schemeClr val="dk1"/>
                </a:solidFill>
              </a:rPr>
              <a:t>O aplicativo tem como cores principais </a:t>
            </a:r>
            <a:r>
              <a:rPr b="1" lang="pt-BR" sz="1900">
                <a:solidFill>
                  <a:schemeClr val="lt1"/>
                </a:solidFill>
                <a:highlight>
                  <a:srgbClr val="000C7C"/>
                </a:highlight>
              </a:rPr>
              <a:t>azul</a:t>
            </a:r>
            <a:r>
              <a:rPr b="1" lang="pt-BR" sz="1900">
                <a:solidFill>
                  <a:srgbClr val="000C7C"/>
                </a:solidFill>
              </a:rPr>
              <a:t> </a:t>
            </a:r>
            <a:r>
              <a:rPr lang="pt-BR" sz="1900">
                <a:solidFill>
                  <a:schemeClr val="dk1"/>
                </a:solidFill>
              </a:rPr>
              <a:t>e </a:t>
            </a:r>
            <a:r>
              <a:rPr b="1" lang="pt-BR" sz="1900">
                <a:solidFill>
                  <a:schemeClr val="lt1"/>
                </a:solidFill>
                <a:highlight>
                  <a:srgbClr val="FA5D14"/>
                </a:highlight>
              </a:rPr>
              <a:t>laranja</a:t>
            </a:r>
            <a:r>
              <a:rPr lang="pt-BR" sz="1900">
                <a:solidFill>
                  <a:schemeClr val="dk1"/>
                </a:solidFill>
              </a:rPr>
              <a:t>. E</a:t>
            </a:r>
            <a:r>
              <a:rPr lang="pt-BR" sz="1900">
                <a:solidFill>
                  <a:schemeClr val="dk1"/>
                </a:solidFill>
              </a:rPr>
              <a:t>ssas cores podem transmitir para o usuário </a:t>
            </a:r>
            <a:r>
              <a:rPr lang="pt-BR" sz="1900">
                <a:solidFill>
                  <a:srgbClr val="000C7C"/>
                </a:solidFill>
              </a:rPr>
              <a:t>segurança</a:t>
            </a:r>
            <a:r>
              <a:rPr lang="pt-BR" sz="1900">
                <a:solidFill>
                  <a:schemeClr val="dk1"/>
                </a:solidFill>
              </a:rPr>
              <a:t>, </a:t>
            </a:r>
            <a:r>
              <a:rPr lang="pt-BR" sz="1900">
                <a:solidFill>
                  <a:srgbClr val="000C7C"/>
                </a:solidFill>
              </a:rPr>
              <a:t>lealdade</a:t>
            </a:r>
            <a:r>
              <a:rPr lang="pt-BR" sz="1900">
                <a:solidFill>
                  <a:schemeClr val="dk1"/>
                </a:solidFill>
              </a:rPr>
              <a:t>, </a:t>
            </a:r>
            <a:r>
              <a:rPr lang="pt-BR" sz="1900">
                <a:solidFill>
                  <a:srgbClr val="000C7C"/>
                </a:solidFill>
              </a:rPr>
              <a:t>paz</a:t>
            </a:r>
            <a:r>
              <a:rPr lang="pt-BR" sz="1900">
                <a:solidFill>
                  <a:schemeClr val="dk1"/>
                </a:solidFill>
              </a:rPr>
              <a:t>, </a:t>
            </a:r>
            <a:r>
              <a:rPr lang="pt-BR" sz="1900">
                <a:solidFill>
                  <a:srgbClr val="000C7C"/>
                </a:solidFill>
              </a:rPr>
              <a:t>calma</a:t>
            </a:r>
            <a:r>
              <a:rPr lang="pt-BR" sz="1900">
                <a:solidFill>
                  <a:schemeClr val="dk1"/>
                </a:solidFill>
              </a:rPr>
              <a:t>, </a:t>
            </a:r>
            <a:r>
              <a:rPr lang="pt-BR" sz="1900">
                <a:solidFill>
                  <a:srgbClr val="FA5D14"/>
                </a:solidFill>
              </a:rPr>
              <a:t>confiança</a:t>
            </a:r>
            <a:r>
              <a:rPr lang="pt-BR" sz="1900">
                <a:solidFill>
                  <a:schemeClr val="dk1"/>
                </a:solidFill>
              </a:rPr>
              <a:t>, </a:t>
            </a:r>
            <a:r>
              <a:rPr lang="pt-BR" sz="1900">
                <a:solidFill>
                  <a:srgbClr val="FA5D14"/>
                </a:solidFill>
              </a:rPr>
              <a:t>entusiasmo</a:t>
            </a:r>
            <a:r>
              <a:rPr lang="pt-BR" sz="1900">
                <a:solidFill>
                  <a:schemeClr val="dk1"/>
                </a:solidFill>
              </a:rPr>
              <a:t>, </a:t>
            </a:r>
            <a:r>
              <a:rPr lang="pt-BR" sz="1900">
                <a:solidFill>
                  <a:srgbClr val="FA5D14"/>
                </a:solidFill>
              </a:rPr>
              <a:t>extravagância</a:t>
            </a:r>
            <a:r>
              <a:rPr lang="pt-BR" sz="1900">
                <a:solidFill>
                  <a:schemeClr val="dk1"/>
                </a:solidFill>
              </a:rPr>
              <a:t>, </a:t>
            </a:r>
            <a:r>
              <a:rPr lang="pt-BR" sz="1900">
                <a:solidFill>
                  <a:srgbClr val="FA5D14"/>
                </a:solidFill>
              </a:rPr>
              <a:t>humor</a:t>
            </a:r>
            <a:r>
              <a:rPr lang="pt-BR" sz="1900">
                <a:solidFill>
                  <a:schemeClr val="dk1"/>
                </a:solidFill>
              </a:rPr>
              <a:t>, trazendo uma interface </a:t>
            </a:r>
            <a:r>
              <a:rPr b="1" lang="pt-BR" sz="1900">
                <a:solidFill>
                  <a:schemeClr val="dk1"/>
                </a:solidFill>
              </a:rPr>
              <a:t>chamativa </a:t>
            </a:r>
            <a:r>
              <a:rPr lang="pt-BR" sz="1900">
                <a:solidFill>
                  <a:schemeClr val="dk1"/>
                </a:solidFill>
              </a:rPr>
              <a:t>e </a:t>
            </a:r>
            <a:r>
              <a:rPr b="1" lang="pt-BR" sz="1900">
                <a:solidFill>
                  <a:schemeClr val="dk1"/>
                </a:solidFill>
              </a:rPr>
              <a:t>segura</a:t>
            </a:r>
            <a:r>
              <a:rPr lang="pt-BR" sz="1900">
                <a:solidFill>
                  <a:schemeClr val="dk1"/>
                </a:solidFill>
              </a:rPr>
              <a:t> visualmente.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7" name="Google Shape;547;p55"/>
          <p:cNvSpPr txBox="1"/>
          <p:nvPr/>
        </p:nvSpPr>
        <p:spPr>
          <a:xfrm>
            <a:off x="331325" y="423025"/>
            <a:ext cx="8437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000C7C"/>
                </a:solidFill>
                <a:latin typeface="Fredoka One"/>
                <a:ea typeface="Fredoka One"/>
                <a:cs typeface="Fredoka One"/>
                <a:sym typeface="Fredoka One"/>
              </a:rPr>
              <a:t>IDENTIDADE VISUAL</a:t>
            </a:r>
            <a:endParaRPr sz="2000">
              <a:solidFill>
                <a:srgbClr val="000C7C"/>
              </a:solidFill>
              <a:latin typeface="Fredoka One"/>
              <a:ea typeface="Fredoka One"/>
              <a:cs typeface="Fredoka One"/>
              <a:sym typeface="Fredoka One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" name="Google Shape;552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30" y="1250"/>
            <a:ext cx="9139541" cy="5140989"/>
          </a:xfrm>
          <a:prstGeom prst="rect">
            <a:avLst/>
          </a:prstGeom>
          <a:noFill/>
          <a:ln>
            <a:noFill/>
          </a:ln>
        </p:spPr>
      </p:pic>
      <p:sp>
        <p:nvSpPr>
          <p:cNvPr id="553" name="Google Shape;553;p56"/>
          <p:cNvSpPr txBox="1"/>
          <p:nvPr>
            <p:ph idx="12" type="sldNum"/>
          </p:nvPr>
        </p:nvSpPr>
        <p:spPr>
          <a:xfrm>
            <a:off x="7010400" y="4869588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554" name="Google Shape;554;p56"/>
          <p:cNvSpPr txBox="1"/>
          <p:nvPr/>
        </p:nvSpPr>
        <p:spPr>
          <a:xfrm>
            <a:off x="599250" y="868900"/>
            <a:ext cx="8159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5" name="Google Shape;555;p56"/>
          <p:cNvSpPr txBox="1"/>
          <p:nvPr/>
        </p:nvSpPr>
        <p:spPr>
          <a:xfrm>
            <a:off x="609225" y="958800"/>
            <a:ext cx="8159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6" name="Google Shape;556;p56"/>
          <p:cNvSpPr txBox="1"/>
          <p:nvPr/>
        </p:nvSpPr>
        <p:spPr>
          <a:xfrm>
            <a:off x="948800" y="1647925"/>
            <a:ext cx="6611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7" name="Google Shape;557;p56"/>
          <p:cNvSpPr txBox="1"/>
          <p:nvPr/>
        </p:nvSpPr>
        <p:spPr>
          <a:xfrm>
            <a:off x="1478125" y="1827700"/>
            <a:ext cx="2946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8" name="Google Shape;558;p56"/>
          <p:cNvSpPr txBox="1"/>
          <p:nvPr/>
        </p:nvSpPr>
        <p:spPr>
          <a:xfrm>
            <a:off x="646950" y="915625"/>
            <a:ext cx="7850100" cy="39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Formatch </a:t>
            </a:r>
            <a:r>
              <a:rPr b="1" lang="pt-BR" sz="2200">
                <a:solidFill>
                  <a:srgbClr val="000C7C"/>
                </a:solidFill>
                <a:latin typeface="Calibri"/>
                <a:ea typeface="Calibri"/>
                <a:cs typeface="Calibri"/>
                <a:sym typeface="Calibri"/>
              </a:rPr>
              <a:t>não</a:t>
            </a:r>
            <a:r>
              <a:rPr lang="pt-BR" sz="2200">
                <a:solidFill>
                  <a:srgbClr val="000C7C"/>
                </a:solidFill>
                <a:latin typeface="Calibri"/>
                <a:ea typeface="Calibri"/>
                <a:cs typeface="Calibri"/>
                <a:sym typeface="Calibri"/>
              </a:rPr>
              <a:t> se </a:t>
            </a:r>
            <a:r>
              <a:rPr b="1" lang="pt-BR" sz="2200">
                <a:solidFill>
                  <a:srgbClr val="000C7C"/>
                </a:solidFill>
                <a:latin typeface="Calibri"/>
                <a:ea typeface="Calibri"/>
                <a:cs typeface="Calibri"/>
                <a:sym typeface="Calibri"/>
              </a:rPr>
              <a:t>responsabiliza </a:t>
            </a:r>
            <a:r>
              <a:rPr lang="pt-BR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por quaisquer danos, moral, contratual, material ou processual causados por usuários, ou prestadores de serviço, sendo o app apenas uma </a:t>
            </a:r>
            <a:r>
              <a:rPr b="1" lang="pt-BR" sz="2200">
                <a:solidFill>
                  <a:srgbClr val="000C7C"/>
                </a:solidFill>
                <a:latin typeface="Calibri"/>
                <a:ea typeface="Calibri"/>
                <a:cs typeface="Calibri"/>
                <a:sym typeface="Calibri"/>
              </a:rPr>
              <a:t>ponte </a:t>
            </a:r>
            <a:r>
              <a:rPr lang="pt-BR" sz="2200">
                <a:solidFill>
                  <a:srgbClr val="000C7C"/>
                </a:solidFill>
                <a:latin typeface="Calibri"/>
                <a:ea typeface="Calibri"/>
                <a:cs typeface="Calibri"/>
                <a:sym typeface="Calibri"/>
              </a:rPr>
              <a:t>entre o </a:t>
            </a:r>
            <a:r>
              <a:rPr b="1" lang="pt-BR" sz="2200">
                <a:solidFill>
                  <a:srgbClr val="000C7C"/>
                </a:solidFill>
                <a:latin typeface="Calibri"/>
                <a:ea typeface="Calibri"/>
                <a:cs typeface="Calibri"/>
                <a:sym typeface="Calibri"/>
              </a:rPr>
              <a:t>prestador de serviço</a:t>
            </a:r>
            <a:r>
              <a:rPr lang="pt-BR" sz="2200">
                <a:solidFill>
                  <a:srgbClr val="000C7C"/>
                </a:solidFill>
                <a:latin typeface="Calibri"/>
                <a:ea typeface="Calibri"/>
                <a:cs typeface="Calibri"/>
                <a:sym typeface="Calibri"/>
              </a:rPr>
              <a:t> e o </a:t>
            </a:r>
            <a:r>
              <a:rPr b="1" lang="pt-BR" sz="2200">
                <a:solidFill>
                  <a:srgbClr val="000C7C"/>
                </a:solidFill>
                <a:latin typeface="Calibri"/>
                <a:ea typeface="Calibri"/>
                <a:cs typeface="Calibri"/>
                <a:sym typeface="Calibri"/>
              </a:rPr>
              <a:t>contratante</a:t>
            </a:r>
            <a:r>
              <a:rPr lang="pt-BR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garantindo a privacidade dos seus dados.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9" name="Google Shape;559;p56"/>
          <p:cNvSpPr txBox="1"/>
          <p:nvPr/>
        </p:nvSpPr>
        <p:spPr>
          <a:xfrm>
            <a:off x="331325" y="423025"/>
            <a:ext cx="8437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000C7C"/>
                </a:solidFill>
                <a:latin typeface="Fredoka One"/>
                <a:ea typeface="Fredoka One"/>
                <a:cs typeface="Fredoka One"/>
                <a:sym typeface="Fredoka One"/>
              </a:rPr>
              <a:t>RESPONSABILIDADE LEGAL</a:t>
            </a:r>
            <a:endParaRPr sz="2000">
              <a:solidFill>
                <a:srgbClr val="000C7C"/>
              </a:solidFill>
              <a:latin typeface="Fredoka One"/>
              <a:ea typeface="Fredoka One"/>
              <a:cs typeface="Fredoka One"/>
              <a:sym typeface="Fredoka One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4" name="Google Shape;564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30" y="1250"/>
            <a:ext cx="9139541" cy="5140989"/>
          </a:xfrm>
          <a:prstGeom prst="rect">
            <a:avLst/>
          </a:prstGeom>
          <a:noFill/>
          <a:ln>
            <a:noFill/>
          </a:ln>
        </p:spPr>
      </p:pic>
      <p:sp>
        <p:nvSpPr>
          <p:cNvPr id="565" name="Google Shape;565;p57"/>
          <p:cNvSpPr txBox="1"/>
          <p:nvPr>
            <p:ph idx="12" type="sldNum"/>
          </p:nvPr>
        </p:nvSpPr>
        <p:spPr>
          <a:xfrm>
            <a:off x="7010400" y="4869588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566" name="Google Shape;566;p57"/>
          <p:cNvSpPr txBox="1"/>
          <p:nvPr/>
        </p:nvSpPr>
        <p:spPr>
          <a:xfrm>
            <a:off x="599250" y="868900"/>
            <a:ext cx="8159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7" name="Google Shape;567;p57"/>
          <p:cNvSpPr txBox="1"/>
          <p:nvPr/>
        </p:nvSpPr>
        <p:spPr>
          <a:xfrm>
            <a:off x="609225" y="958800"/>
            <a:ext cx="8159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8" name="Google Shape;568;p57"/>
          <p:cNvSpPr txBox="1"/>
          <p:nvPr/>
        </p:nvSpPr>
        <p:spPr>
          <a:xfrm>
            <a:off x="331325" y="423025"/>
            <a:ext cx="8437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000C7C"/>
                </a:solidFill>
                <a:latin typeface="Fredoka One"/>
                <a:ea typeface="Fredoka One"/>
                <a:cs typeface="Fredoka One"/>
                <a:sym typeface="Fredoka One"/>
              </a:rPr>
              <a:t>VIABILIDADE ECONÔMICA | </a:t>
            </a:r>
            <a:r>
              <a:rPr i="1" lang="pt-BR" sz="2000">
                <a:solidFill>
                  <a:srgbClr val="000C7C"/>
                </a:solidFill>
                <a:latin typeface="Fredoka One"/>
                <a:ea typeface="Fredoka One"/>
                <a:cs typeface="Fredoka One"/>
                <a:sym typeface="Fredoka One"/>
              </a:rPr>
              <a:t>Referências</a:t>
            </a:r>
            <a:endParaRPr i="1" sz="2000">
              <a:solidFill>
                <a:srgbClr val="000C7C"/>
              </a:solidFill>
              <a:latin typeface="Fredoka One"/>
              <a:ea typeface="Fredoka One"/>
              <a:cs typeface="Fredoka One"/>
              <a:sym typeface="Fredoka One"/>
            </a:endParaRPr>
          </a:p>
        </p:txBody>
      </p:sp>
      <p:graphicFrame>
        <p:nvGraphicFramePr>
          <p:cNvPr id="569" name="Google Shape;569;p57"/>
          <p:cNvGraphicFramePr/>
          <p:nvPr/>
        </p:nvGraphicFramePr>
        <p:xfrm>
          <a:off x="331325" y="12313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{58720161-49E0-4C73-9B27-35BED8350AEE}</a:tableStyleId>
              </a:tblPr>
              <a:tblGrid>
                <a:gridCol w="5169700"/>
                <a:gridCol w="1867325"/>
                <a:gridCol w="1400475"/>
              </a:tblGrid>
              <a:tr h="445025">
                <a:tc gridSpan="3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200">
                          <a:solidFill>
                            <a:srgbClr val="FFFFFF"/>
                          </a:solidFill>
                        </a:rPr>
                        <a:t>Profissionais</a:t>
                      </a:r>
                      <a:endParaRPr b="1" sz="12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C7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C7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C7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C7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C7C"/>
                    </a:solidFill>
                  </a:tcPr>
                </a:tc>
                <a:tc hMerge="1"/>
                <a:tc hMerge="1"/>
              </a:tr>
              <a:tr h="4450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200">
                          <a:solidFill>
                            <a:srgbClr val="000C7C"/>
                          </a:solidFill>
                        </a:rPr>
                        <a:t>Tipo</a:t>
                      </a:r>
                      <a:endParaRPr b="1" sz="1200">
                        <a:solidFill>
                          <a:srgbClr val="000C7C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C7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C7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200">
                          <a:solidFill>
                            <a:srgbClr val="000C7C"/>
                          </a:solidFill>
                        </a:rPr>
                        <a:t>Porcentagem</a:t>
                      </a:r>
                      <a:endParaRPr b="1" sz="1200">
                        <a:solidFill>
                          <a:srgbClr val="000C7C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C7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C7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200">
                          <a:solidFill>
                            <a:srgbClr val="000C7C"/>
                          </a:solidFill>
                        </a:rPr>
                        <a:t>Total</a:t>
                      </a:r>
                      <a:endParaRPr b="1" sz="1200">
                        <a:solidFill>
                          <a:srgbClr val="000C7C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C7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C7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45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/>
                        <a:t>Tipo 1 </a:t>
                      </a:r>
                      <a:r>
                        <a:rPr i="1" lang="pt-BR" sz="1200"/>
                        <a:t>(Curso superior)</a:t>
                      </a:r>
                      <a:endParaRPr i="1" sz="12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C7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C7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/>
                        <a:t>20%</a:t>
                      </a:r>
                      <a:endParaRPr sz="12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C7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C7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/>
                        <a:t>20</a:t>
                      </a:r>
                      <a:endParaRPr sz="12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C7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C7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45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/>
                        <a:t>Tipo 2 </a:t>
                      </a:r>
                      <a:r>
                        <a:rPr i="1" lang="pt-BR" sz="1200"/>
                        <a:t>(Curso técnico)</a:t>
                      </a:r>
                      <a:endParaRPr i="1" sz="12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C7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C7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/>
                        <a:t>30%</a:t>
                      </a:r>
                      <a:endParaRPr sz="12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C7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C7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/>
                        <a:t>30</a:t>
                      </a:r>
                      <a:endParaRPr sz="12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C7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C7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45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/>
                        <a:t>Tipo 3 </a:t>
                      </a:r>
                      <a:r>
                        <a:rPr i="1" lang="pt-BR" sz="1200"/>
                        <a:t>(Outros)</a:t>
                      </a:r>
                      <a:endParaRPr i="1" sz="12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C7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/>
                        <a:t>50%</a:t>
                      </a:r>
                      <a:endParaRPr sz="12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C7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/>
                        <a:t>50</a:t>
                      </a:r>
                      <a:endParaRPr sz="12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C7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C7C"/>
        </a:solidFill>
      </p:bgPr>
    </p:bg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5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575" name="Google Shape;575;p58"/>
          <p:cNvSpPr txBox="1"/>
          <p:nvPr/>
        </p:nvSpPr>
        <p:spPr>
          <a:xfrm>
            <a:off x="-50" y="0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700">
                <a:solidFill>
                  <a:srgbClr val="FA5D14"/>
                </a:solidFill>
                <a:latin typeface="Fredoka One"/>
                <a:ea typeface="Fredoka One"/>
                <a:cs typeface="Fredoka One"/>
                <a:sym typeface="Fredoka One"/>
              </a:rPr>
              <a:t>Backup</a:t>
            </a:r>
            <a:endParaRPr sz="5700">
              <a:solidFill>
                <a:srgbClr val="FA5D14"/>
              </a:solidFill>
              <a:latin typeface="Fredoka One"/>
              <a:ea typeface="Fredoka One"/>
              <a:cs typeface="Fredoka One"/>
              <a:sym typeface="Fredoka One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0" name="Google Shape;580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30" y="1250"/>
            <a:ext cx="9139541" cy="5140989"/>
          </a:xfrm>
          <a:prstGeom prst="rect">
            <a:avLst/>
          </a:prstGeom>
          <a:noFill/>
          <a:ln>
            <a:noFill/>
          </a:ln>
        </p:spPr>
      </p:pic>
      <p:sp>
        <p:nvSpPr>
          <p:cNvPr id="581" name="Google Shape;581;p59"/>
          <p:cNvSpPr txBox="1"/>
          <p:nvPr>
            <p:ph idx="12" type="sldNum"/>
          </p:nvPr>
        </p:nvSpPr>
        <p:spPr>
          <a:xfrm>
            <a:off x="7010400" y="4869588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582" name="Google Shape;582;p59"/>
          <p:cNvSpPr txBox="1"/>
          <p:nvPr/>
        </p:nvSpPr>
        <p:spPr>
          <a:xfrm>
            <a:off x="599250" y="868900"/>
            <a:ext cx="8159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3" name="Google Shape;583;p59"/>
          <p:cNvSpPr txBox="1"/>
          <p:nvPr/>
        </p:nvSpPr>
        <p:spPr>
          <a:xfrm>
            <a:off x="609225" y="958800"/>
            <a:ext cx="8159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4" name="Google Shape;584;p59"/>
          <p:cNvSpPr txBox="1"/>
          <p:nvPr/>
        </p:nvSpPr>
        <p:spPr>
          <a:xfrm>
            <a:off x="331325" y="423025"/>
            <a:ext cx="8437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000C7C"/>
                </a:solidFill>
                <a:latin typeface="Fredoka One"/>
                <a:ea typeface="Fredoka One"/>
                <a:cs typeface="Fredoka One"/>
                <a:sym typeface="Fredoka One"/>
              </a:rPr>
              <a:t>VIABILIDADE ECONÔMICA | </a:t>
            </a:r>
            <a:r>
              <a:rPr i="1" lang="pt-BR" sz="2000">
                <a:solidFill>
                  <a:srgbClr val="000C7C"/>
                </a:solidFill>
                <a:latin typeface="Fredoka One"/>
                <a:ea typeface="Fredoka One"/>
                <a:cs typeface="Fredoka One"/>
                <a:sym typeface="Fredoka One"/>
              </a:rPr>
              <a:t>Referências</a:t>
            </a:r>
            <a:endParaRPr i="1" sz="2000">
              <a:solidFill>
                <a:srgbClr val="000C7C"/>
              </a:solidFill>
              <a:latin typeface="Fredoka One"/>
              <a:ea typeface="Fredoka One"/>
              <a:cs typeface="Fredoka One"/>
              <a:sym typeface="Fredoka One"/>
            </a:endParaRPr>
          </a:p>
        </p:txBody>
      </p:sp>
      <p:graphicFrame>
        <p:nvGraphicFramePr>
          <p:cNvPr id="585" name="Google Shape;585;p59"/>
          <p:cNvGraphicFramePr/>
          <p:nvPr/>
        </p:nvGraphicFramePr>
        <p:xfrm>
          <a:off x="353200" y="1021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{58720161-49E0-4C73-9B27-35BED8350AEE}</a:tableStyleId>
              </a:tblPr>
              <a:tblGrid>
                <a:gridCol w="1963850"/>
                <a:gridCol w="2037350"/>
              </a:tblGrid>
              <a:tr h="350425"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200">
                          <a:solidFill>
                            <a:srgbClr val="FFFFFF"/>
                          </a:solidFill>
                        </a:rPr>
                        <a:t>Tráfego por mês</a:t>
                      </a:r>
                      <a:endParaRPr b="1" sz="12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C7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C7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C7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C7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C7C"/>
                    </a:solidFill>
                  </a:tcPr>
                </a:tc>
                <a:tc hMerge="1"/>
              </a:tr>
              <a:tr h="5795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200">
                          <a:solidFill>
                            <a:srgbClr val="000C7C"/>
                          </a:solidFill>
                        </a:rPr>
                        <a:t>Acesso de usuário</a:t>
                      </a:r>
                      <a:endParaRPr b="1" sz="1200">
                        <a:solidFill>
                          <a:srgbClr val="000C7C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C7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C7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C7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200">
                          <a:solidFill>
                            <a:srgbClr val="000C7C"/>
                          </a:solidFill>
                        </a:rPr>
                        <a:t>Cadastro de profissional</a:t>
                      </a:r>
                      <a:endParaRPr b="1" sz="1200">
                        <a:solidFill>
                          <a:srgbClr val="000C7C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C7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C7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C7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04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/>
                        <a:t>5000</a:t>
                      </a:r>
                      <a:endParaRPr sz="12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C7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C7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C7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/>
                        <a:t>200</a:t>
                      </a:r>
                      <a:endParaRPr sz="12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C7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C7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C7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04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200">
                          <a:solidFill>
                            <a:srgbClr val="000C7C"/>
                          </a:solidFill>
                        </a:rPr>
                        <a:t>Taxa de assinantes</a:t>
                      </a:r>
                      <a:endParaRPr b="1" sz="1200">
                        <a:solidFill>
                          <a:srgbClr val="000C7C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C7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C7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C7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200">
                          <a:solidFill>
                            <a:srgbClr val="000C7C"/>
                          </a:solidFill>
                        </a:rPr>
                        <a:t>Assinantes</a:t>
                      </a:r>
                      <a:endParaRPr b="1" sz="1200">
                        <a:solidFill>
                          <a:srgbClr val="000C7C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C7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C7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C7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04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/>
                        <a:t>30%</a:t>
                      </a:r>
                      <a:endParaRPr sz="12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C7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C7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/>
                        <a:t>1500</a:t>
                      </a:r>
                      <a:endParaRPr sz="12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C7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C7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586" name="Google Shape;586;p59"/>
          <p:cNvGraphicFramePr/>
          <p:nvPr/>
        </p:nvGraphicFramePr>
        <p:xfrm>
          <a:off x="353200" y="3378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{58720161-49E0-4C73-9B27-35BED8350AEE}</a:tableStyleId>
              </a:tblPr>
              <a:tblGrid>
                <a:gridCol w="1963850"/>
                <a:gridCol w="2037350"/>
              </a:tblGrid>
              <a:tr h="2286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200">
                          <a:solidFill>
                            <a:srgbClr val="FFFFFF"/>
                          </a:solidFill>
                        </a:rPr>
                        <a:t>Dólar 11/04/2023</a:t>
                      </a:r>
                      <a:endParaRPr b="1" sz="12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C7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C7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C7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000C7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200">
                          <a:solidFill>
                            <a:srgbClr val="000C7C"/>
                          </a:solidFill>
                        </a:rPr>
                        <a:t>R$ 5,00</a:t>
                      </a:r>
                      <a:endParaRPr b="1" sz="1200">
                        <a:solidFill>
                          <a:srgbClr val="000C7C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C7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200">
                          <a:solidFill>
                            <a:srgbClr val="FFFFFF"/>
                          </a:solidFill>
                        </a:rPr>
                        <a:t>Apple Store por ano</a:t>
                      </a:r>
                      <a:endParaRPr b="1" sz="12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C7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C7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000C7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C7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200">
                          <a:solidFill>
                            <a:srgbClr val="000C7C"/>
                          </a:solidFill>
                        </a:rPr>
                        <a:t>$99,00</a:t>
                      </a:r>
                      <a:endParaRPr b="1" sz="1200">
                        <a:solidFill>
                          <a:srgbClr val="000C7C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C7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587" name="Google Shape;587;p59"/>
          <p:cNvGraphicFramePr/>
          <p:nvPr/>
        </p:nvGraphicFramePr>
        <p:xfrm>
          <a:off x="4475025" y="1021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{58720161-49E0-4C73-9B27-35BED8350AEE}</a:tableStyleId>
              </a:tblPr>
              <a:tblGrid>
                <a:gridCol w="3170550"/>
                <a:gridCol w="1145225"/>
              </a:tblGrid>
              <a:tr h="228600"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200">
                          <a:solidFill>
                            <a:srgbClr val="FFFFFF"/>
                          </a:solidFill>
                        </a:rPr>
                        <a:t>Google Adsense</a:t>
                      </a:r>
                      <a:endParaRPr b="1" sz="12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C7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C7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C7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C7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C7C"/>
                    </a:solidFill>
                  </a:tcPr>
                </a:tc>
                <a:tc hMerge="1"/>
              </a:tr>
              <a:tr h="2286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/>
                        <a:t>Custo por mil impressões (CPM)</a:t>
                      </a:r>
                      <a:endParaRPr sz="12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C7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C7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200"/>
                        <a:t>R$ 0,68</a:t>
                      </a:r>
                      <a:endParaRPr b="1" sz="12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C7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C7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/>
                        <a:t>Retorno por uma impressão</a:t>
                      </a:r>
                      <a:endParaRPr sz="12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C7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C7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200"/>
                        <a:t>R$ 0,00068</a:t>
                      </a:r>
                      <a:endParaRPr b="1" sz="12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C7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C7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/>
                        <a:t>Custo por clique (CPC)</a:t>
                      </a:r>
                      <a:endParaRPr sz="12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C7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C7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200"/>
                        <a:t>R$ 0,68</a:t>
                      </a:r>
                      <a:endParaRPr b="1" sz="12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C7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C7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/>
                        <a:t>Impressões por usuário</a:t>
                      </a:r>
                      <a:endParaRPr sz="12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C7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C7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200"/>
                        <a:t>4</a:t>
                      </a:r>
                      <a:endParaRPr b="1" sz="12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C7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C7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/>
                        <a:t>Impressões por mês</a:t>
                      </a:r>
                      <a:endParaRPr sz="12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C7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C7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200"/>
                        <a:t>14000</a:t>
                      </a:r>
                      <a:endParaRPr b="1" sz="12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C7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C7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/>
                        <a:t>Taxa de cliques (CTR)</a:t>
                      </a:r>
                      <a:endParaRPr sz="12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C7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C7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200"/>
                        <a:t>3,00%</a:t>
                      </a:r>
                      <a:endParaRPr b="1" sz="12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C7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C7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/>
                        <a:t>Cliques por mês</a:t>
                      </a:r>
                      <a:endParaRPr sz="12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C7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200"/>
                        <a:t>420</a:t>
                      </a:r>
                      <a:endParaRPr b="1" sz="12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C7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588" name="Google Shape;588;p59"/>
          <p:cNvGraphicFramePr/>
          <p:nvPr/>
        </p:nvGraphicFramePr>
        <p:xfrm>
          <a:off x="4475025" y="3378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{58720161-49E0-4C73-9B27-35BED8350AEE}</a:tableStyleId>
              </a:tblPr>
              <a:tblGrid>
                <a:gridCol w="3170550"/>
                <a:gridCol w="1145225"/>
              </a:tblGrid>
              <a:tr h="228600"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200">
                          <a:solidFill>
                            <a:srgbClr val="FFFFFF"/>
                          </a:solidFill>
                        </a:rPr>
                        <a:t>Profissionais Verificados</a:t>
                      </a:r>
                      <a:endParaRPr b="1" sz="12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C7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C7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C7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C7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C7C"/>
                    </a:solidFill>
                  </a:tcPr>
                </a:tc>
                <a:tc hMerge="1"/>
              </a:tr>
              <a:tr h="2286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>
                          <a:solidFill>
                            <a:srgbClr val="000C7C"/>
                          </a:solidFill>
                        </a:rPr>
                        <a:t>Porcentagem de profissionais verificados</a:t>
                      </a:r>
                      <a:endParaRPr sz="1200">
                        <a:solidFill>
                          <a:srgbClr val="000C7C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C7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C7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/>
                        <a:t>50%</a:t>
                      </a:r>
                      <a:endParaRPr sz="12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C7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C7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200">
                          <a:solidFill>
                            <a:srgbClr val="000C7C"/>
                          </a:solidFill>
                        </a:rPr>
                        <a:t>Total</a:t>
                      </a:r>
                      <a:endParaRPr b="1" sz="1200">
                        <a:solidFill>
                          <a:srgbClr val="000C7C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C7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200"/>
                        <a:t>100</a:t>
                      </a:r>
                      <a:endParaRPr b="1" sz="12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C7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" name="Google Shape;593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30" y="1250"/>
            <a:ext cx="9139541" cy="5140989"/>
          </a:xfrm>
          <a:prstGeom prst="rect">
            <a:avLst/>
          </a:prstGeom>
          <a:noFill/>
          <a:ln>
            <a:noFill/>
          </a:ln>
        </p:spPr>
      </p:pic>
      <p:sp>
        <p:nvSpPr>
          <p:cNvPr id="594" name="Google Shape;594;p60"/>
          <p:cNvSpPr txBox="1"/>
          <p:nvPr>
            <p:ph idx="12" type="sldNum"/>
          </p:nvPr>
        </p:nvSpPr>
        <p:spPr>
          <a:xfrm>
            <a:off x="7010400" y="4869588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595" name="Google Shape;595;p60"/>
          <p:cNvSpPr txBox="1"/>
          <p:nvPr/>
        </p:nvSpPr>
        <p:spPr>
          <a:xfrm>
            <a:off x="470225" y="915625"/>
            <a:ext cx="8159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6" name="Google Shape;596;p60"/>
          <p:cNvSpPr txBox="1"/>
          <p:nvPr/>
        </p:nvSpPr>
        <p:spPr>
          <a:xfrm>
            <a:off x="331325" y="423025"/>
            <a:ext cx="8437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000C7C"/>
                </a:solidFill>
                <a:latin typeface="Fredoka One"/>
                <a:ea typeface="Fredoka One"/>
                <a:cs typeface="Fredoka One"/>
                <a:sym typeface="Fredoka One"/>
              </a:rPr>
              <a:t>PROBLEMA</a:t>
            </a:r>
            <a:endParaRPr sz="2000">
              <a:solidFill>
                <a:srgbClr val="000C7C"/>
              </a:solidFill>
              <a:latin typeface="Fredoka One"/>
              <a:ea typeface="Fredoka One"/>
              <a:cs typeface="Fredoka One"/>
              <a:sym typeface="Fredoka One"/>
            </a:endParaRPr>
          </a:p>
        </p:txBody>
      </p:sp>
      <p:pic>
        <p:nvPicPr>
          <p:cNvPr id="597" name="Google Shape;597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0551" y="991825"/>
            <a:ext cx="3994500" cy="3741000"/>
          </a:xfrm>
          <a:prstGeom prst="roundRect">
            <a:avLst>
              <a:gd fmla="val 9201" name="adj"/>
            </a:avLst>
          </a:prstGeom>
          <a:noFill/>
          <a:ln cap="flat" cmpd="sng" w="28575">
            <a:solidFill>
              <a:srgbClr val="FA5D14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98" name="Google Shape;598;p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31191" y="996321"/>
            <a:ext cx="2170500" cy="3732000"/>
          </a:xfrm>
          <a:prstGeom prst="roundRect">
            <a:avLst>
              <a:gd fmla="val 16538" name="adj"/>
            </a:avLst>
          </a:prstGeom>
          <a:noFill/>
          <a:ln cap="flat" cmpd="sng" w="28575">
            <a:solidFill>
              <a:srgbClr val="FA5D14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30" y="1250"/>
            <a:ext cx="9139541" cy="5140989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17"/>
          <p:cNvSpPr txBox="1"/>
          <p:nvPr>
            <p:ph idx="12" type="sldNum"/>
          </p:nvPr>
        </p:nvSpPr>
        <p:spPr>
          <a:xfrm>
            <a:off x="7010400" y="4869588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28" name="Google Shape;128;p17"/>
          <p:cNvSpPr txBox="1"/>
          <p:nvPr/>
        </p:nvSpPr>
        <p:spPr>
          <a:xfrm>
            <a:off x="599250" y="868900"/>
            <a:ext cx="8159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17"/>
          <p:cNvSpPr txBox="1"/>
          <p:nvPr/>
        </p:nvSpPr>
        <p:spPr>
          <a:xfrm>
            <a:off x="609225" y="958800"/>
            <a:ext cx="8159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17"/>
          <p:cNvSpPr txBox="1"/>
          <p:nvPr/>
        </p:nvSpPr>
        <p:spPr>
          <a:xfrm>
            <a:off x="331325" y="1073876"/>
            <a:ext cx="6182400" cy="36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Problemas causados por profissionais “gambiarra”</a:t>
            </a:r>
            <a:endParaRPr b="1"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A0A0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A0A0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just">
              <a:spcBef>
                <a:spcPts val="0"/>
              </a:spcBef>
              <a:spcAft>
                <a:spcPts val="0"/>
              </a:spcAft>
              <a:buClr>
                <a:srgbClr val="000C7C"/>
              </a:buClr>
              <a:buSzPts val="2000"/>
              <a:buFont typeface="Calibri"/>
              <a:buChar char="●"/>
            </a:pPr>
            <a:r>
              <a:rPr lang="pt-BR" sz="2000">
                <a:solidFill>
                  <a:srgbClr val="0A0A0F"/>
                </a:solidFill>
                <a:latin typeface="Calibri"/>
                <a:ea typeface="Calibri"/>
                <a:cs typeface="Calibri"/>
                <a:sym typeface="Calibri"/>
              </a:rPr>
              <a:t>Prejuízos</a:t>
            </a:r>
            <a:r>
              <a:rPr lang="pt-BR" sz="2000">
                <a:solidFill>
                  <a:srgbClr val="0A0A0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000">
                <a:solidFill>
                  <a:srgbClr val="0A0A0F"/>
                </a:solidFill>
                <a:latin typeface="Calibri"/>
                <a:ea typeface="Calibri"/>
                <a:cs typeface="Calibri"/>
                <a:sym typeface="Calibri"/>
              </a:rPr>
              <a:t>materiais</a:t>
            </a:r>
            <a:endParaRPr sz="2000">
              <a:solidFill>
                <a:srgbClr val="0A0A0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A0A0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just">
              <a:spcBef>
                <a:spcPts val="0"/>
              </a:spcBef>
              <a:spcAft>
                <a:spcPts val="0"/>
              </a:spcAft>
              <a:buClr>
                <a:srgbClr val="000C7C"/>
              </a:buClr>
              <a:buSzPts val="2000"/>
              <a:buFont typeface="Calibri"/>
              <a:buChar char="●"/>
            </a:pPr>
            <a:r>
              <a:rPr lang="pt-BR" sz="2000">
                <a:solidFill>
                  <a:srgbClr val="0A0A0F"/>
                </a:solidFill>
                <a:latin typeface="Calibri"/>
                <a:ea typeface="Calibri"/>
                <a:cs typeface="Calibri"/>
                <a:sym typeface="Calibri"/>
              </a:rPr>
              <a:t>Prejuízos</a:t>
            </a:r>
            <a:r>
              <a:rPr lang="pt-BR" sz="2000">
                <a:solidFill>
                  <a:srgbClr val="0A0A0F"/>
                </a:solidFill>
                <a:latin typeface="Calibri"/>
                <a:ea typeface="Calibri"/>
                <a:cs typeface="Calibri"/>
                <a:sym typeface="Calibri"/>
              </a:rPr>
              <a:t> financeiros</a:t>
            </a:r>
            <a:endParaRPr sz="2000">
              <a:solidFill>
                <a:srgbClr val="0A0A0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A0A0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just">
              <a:spcBef>
                <a:spcPts val="0"/>
              </a:spcBef>
              <a:spcAft>
                <a:spcPts val="0"/>
              </a:spcAft>
              <a:buClr>
                <a:srgbClr val="000C7C"/>
              </a:buClr>
              <a:buSzPts val="2000"/>
              <a:buFont typeface="Calibri"/>
              <a:buChar char="●"/>
            </a:pPr>
            <a:r>
              <a:rPr lang="pt-BR" sz="2000">
                <a:solidFill>
                  <a:srgbClr val="0A0A0F"/>
                </a:solidFill>
                <a:latin typeface="Calibri"/>
                <a:ea typeface="Calibri"/>
                <a:cs typeface="Calibri"/>
                <a:sym typeface="Calibri"/>
              </a:rPr>
              <a:t>Defeitos a longo prazo</a:t>
            </a:r>
            <a:endParaRPr sz="2000">
              <a:solidFill>
                <a:srgbClr val="0A0A0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A0A0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just">
              <a:spcBef>
                <a:spcPts val="0"/>
              </a:spcBef>
              <a:spcAft>
                <a:spcPts val="0"/>
              </a:spcAft>
              <a:buClr>
                <a:srgbClr val="000C7C"/>
              </a:buClr>
              <a:buSzPts val="2000"/>
              <a:buFont typeface="Calibri"/>
              <a:buChar char="●"/>
            </a:pPr>
            <a:r>
              <a:rPr lang="pt-BR" sz="2000">
                <a:solidFill>
                  <a:srgbClr val="0A0A0F"/>
                </a:solidFill>
                <a:latin typeface="Calibri"/>
                <a:ea typeface="Calibri"/>
                <a:cs typeface="Calibri"/>
                <a:sym typeface="Calibri"/>
              </a:rPr>
              <a:t>Retrabalho</a:t>
            </a:r>
            <a:endParaRPr sz="2000">
              <a:solidFill>
                <a:srgbClr val="0A0A0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17"/>
          <p:cNvSpPr txBox="1"/>
          <p:nvPr/>
        </p:nvSpPr>
        <p:spPr>
          <a:xfrm>
            <a:off x="331325" y="423025"/>
            <a:ext cx="8437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000C7C"/>
                </a:solidFill>
                <a:latin typeface="Fredoka One"/>
                <a:ea typeface="Fredoka One"/>
                <a:cs typeface="Fredoka One"/>
                <a:sym typeface="Fredoka One"/>
              </a:rPr>
              <a:t>PROBLEMA</a:t>
            </a:r>
            <a:endParaRPr sz="2000">
              <a:solidFill>
                <a:srgbClr val="000C7C"/>
              </a:solidFill>
              <a:latin typeface="Fredoka One"/>
              <a:ea typeface="Fredoka One"/>
              <a:cs typeface="Fredoka One"/>
              <a:sym typeface="Fredoka One"/>
            </a:endParaRPr>
          </a:p>
        </p:txBody>
      </p:sp>
      <p:pic>
        <p:nvPicPr>
          <p:cNvPr id="132" name="Google Shape;13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38650" y="304800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30" y="1250"/>
            <a:ext cx="9139541" cy="5140989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8"/>
          <p:cNvSpPr txBox="1"/>
          <p:nvPr>
            <p:ph idx="12" type="sldNum"/>
          </p:nvPr>
        </p:nvSpPr>
        <p:spPr>
          <a:xfrm>
            <a:off x="7010400" y="4869588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39" name="Google Shape;139;p18"/>
          <p:cNvSpPr txBox="1"/>
          <p:nvPr/>
        </p:nvSpPr>
        <p:spPr>
          <a:xfrm>
            <a:off x="470225" y="915625"/>
            <a:ext cx="8159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18"/>
          <p:cNvSpPr txBox="1"/>
          <p:nvPr/>
        </p:nvSpPr>
        <p:spPr>
          <a:xfrm>
            <a:off x="331325" y="423025"/>
            <a:ext cx="8437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000C7C"/>
                </a:solidFill>
                <a:latin typeface="Fredoka One"/>
                <a:ea typeface="Fredoka One"/>
                <a:cs typeface="Fredoka One"/>
                <a:sym typeface="Fredoka One"/>
              </a:rPr>
              <a:t>PROBLEMA</a:t>
            </a:r>
            <a:endParaRPr sz="2000">
              <a:solidFill>
                <a:srgbClr val="000C7C"/>
              </a:solidFill>
              <a:latin typeface="Fredoka One"/>
              <a:ea typeface="Fredoka One"/>
              <a:cs typeface="Fredoka One"/>
              <a:sym typeface="Fredoka One"/>
            </a:endParaRPr>
          </a:p>
        </p:txBody>
      </p:sp>
      <p:pic>
        <p:nvPicPr>
          <p:cNvPr id="141" name="Google Shape;141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0551" y="991825"/>
            <a:ext cx="3994500" cy="3741000"/>
          </a:xfrm>
          <a:prstGeom prst="roundRect">
            <a:avLst>
              <a:gd fmla="val 9201" name="adj"/>
            </a:avLst>
          </a:prstGeom>
          <a:noFill/>
          <a:ln cap="flat" cmpd="sng" w="28575">
            <a:solidFill>
              <a:srgbClr val="FA5D14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42" name="Google Shape;142;p18"/>
          <p:cNvPicPr preferRelativeResize="0"/>
          <p:nvPr/>
        </p:nvPicPr>
        <p:blipFill rotWithShape="1">
          <a:blip r:embed="rId5">
            <a:alphaModFix/>
          </a:blip>
          <a:srcRect b="0" l="1662" r="1653" t="0"/>
          <a:stretch/>
        </p:blipFill>
        <p:spPr>
          <a:xfrm>
            <a:off x="5631191" y="996321"/>
            <a:ext cx="2170500" cy="3732000"/>
          </a:xfrm>
          <a:prstGeom prst="roundRect">
            <a:avLst>
              <a:gd fmla="val 16538" name="adj"/>
            </a:avLst>
          </a:prstGeom>
          <a:noFill/>
          <a:ln cap="flat" cmpd="sng" w="28575">
            <a:solidFill>
              <a:srgbClr val="FA5D14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30" y="1250"/>
            <a:ext cx="9139541" cy="5140989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9"/>
          <p:cNvSpPr txBox="1"/>
          <p:nvPr>
            <p:ph idx="12" type="sldNum"/>
          </p:nvPr>
        </p:nvSpPr>
        <p:spPr>
          <a:xfrm>
            <a:off x="7010400" y="4869588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49" name="Google Shape;149;p19"/>
          <p:cNvSpPr txBox="1"/>
          <p:nvPr/>
        </p:nvSpPr>
        <p:spPr>
          <a:xfrm>
            <a:off x="470225" y="915625"/>
            <a:ext cx="8159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19"/>
          <p:cNvSpPr txBox="1"/>
          <p:nvPr/>
        </p:nvSpPr>
        <p:spPr>
          <a:xfrm>
            <a:off x="331325" y="423025"/>
            <a:ext cx="8437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000C7C"/>
                </a:solidFill>
                <a:latin typeface="Fredoka One"/>
                <a:ea typeface="Fredoka One"/>
                <a:cs typeface="Fredoka One"/>
                <a:sym typeface="Fredoka One"/>
              </a:rPr>
              <a:t>PROBLEMA</a:t>
            </a:r>
            <a:endParaRPr sz="2000">
              <a:solidFill>
                <a:srgbClr val="000C7C"/>
              </a:solidFill>
              <a:latin typeface="Fredoka One"/>
              <a:ea typeface="Fredoka One"/>
              <a:cs typeface="Fredoka One"/>
              <a:sym typeface="Fredoka One"/>
            </a:endParaRPr>
          </a:p>
        </p:txBody>
      </p:sp>
      <p:pic>
        <p:nvPicPr>
          <p:cNvPr id="151" name="Google Shape;151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93968" y="991825"/>
            <a:ext cx="4448700" cy="3741000"/>
          </a:xfrm>
          <a:prstGeom prst="roundRect">
            <a:avLst>
              <a:gd fmla="val 9634" name="adj"/>
            </a:avLst>
          </a:prstGeom>
          <a:noFill/>
          <a:ln cap="flat" cmpd="sng" w="28575">
            <a:solidFill>
              <a:srgbClr val="FA5D14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52" name="Google Shape;152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07218" y="991825"/>
            <a:ext cx="2094900" cy="3741000"/>
          </a:xfrm>
          <a:prstGeom prst="roundRect">
            <a:avLst>
              <a:gd fmla="val 19174" name="adj"/>
            </a:avLst>
          </a:prstGeom>
          <a:noFill/>
          <a:ln cap="flat" cmpd="sng" w="28575">
            <a:solidFill>
              <a:srgbClr val="FA5D14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30" y="1250"/>
            <a:ext cx="9139541" cy="5140989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0"/>
          <p:cNvSpPr txBox="1"/>
          <p:nvPr>
            <p:ph idx="12" type="sldNum"/>
          </p:nvPr>
        </p:nvSpPr>
        <p:spPr>
          <a:xfrm>
            <a:off x="7010400" y="4869588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59" name="Google Shape;159;p20"/>
          <p:cNvSpPr txBox="1"/>
          <p:nvPr/>
        </p:nvSpPr>
        <p:spPr>
          <a:xfrm>
            <a:off x="470225" y="915625"/>
            <a:ext cx="8159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p20"/>
          <p:cNvSpPr txBox="1"/>
          <p:nvPr/>
        </p:nvSpPr>
        <p:spPr>
          <a:xfrm>
            <a:off x="331325" y="423025"/>
            <a:ext cx="8437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000C7C"/>
                </a:solidFill>
                <a:latin typeface="Fredoka One"/>
                <a:ea typeface="Fredoka One"/>
                <a:cs typeface="Fredoka One"/>
                <a:sym typeface="Fredoka One"/>
              </a:rPr>
              <a:t>PROBLEMA</a:t>
            </a:r>
            <a:endParaRPr sz="2000">
              <a:solidFill>
                <a:srgbClr val="000C7C"/>
              </a:solidFill>
              <a:latin typeface="Fredoka One"/>
              <a:ea typeface="Fredoka One"/>
              <a:cs typeface="Fredoka One"/>
              <a:sym typeface="Fredoka One"/>
            </a:endParaRPr>
          </a:p>
        </p:txBody>
      </p:sp>
      <p:pic>
        <p:nvPicPr>
          <p:cNvPr id="161" name="Google Shape;16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94675" y="980263"/>
            <a:ext cx="2896500" cy="3764100"/>
          </a:xfrm>
          <a:prstGeom prst="roundRect">
            <a:avLst>
              <a:gd fmla="val 12734" name="adj"/>
            </a:avLst>
          </a:prstGeom>
          <a:noFill/>
          <a:ln cap="flat" cmpd="sng" w="28575">
            <a:solidFill>
              <a:srgbClr val="FA5D14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62" name="Google Shape;162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96486" y="979225"/>
            <a:ext cx="2109000" cy="3766200"/>
          </a:xfrm>
          <a:prstGeom prst="roundRect">
            <a:avLst>
              <a:gd fmla="val 16923" name="adj"/>
            </a:avLst>
          </a:prstGeom>
          <a:noFill/>
          <a:ln cap="flat" cmpd="sng" w="28575">
            <a:solidFill>
              <a:srgbClr val="FA5D14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30" y="1250"/>
            <a:ext cx="9139541" cy="5140989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1"/>
          <p:cNvSpPr txBox="1"/>
          <p:nvPr>
            <p:ph idx="12" type="sldNum"/>
          </p:nvPr>
        </p:nvSpPr>
        <p:spPr>
          <a:xfrm>
            <a:off x="7010400" y="4869588"/>
            <a:ext cx="2133600" cy="273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69" name="Google Shape;169;p21"/>
          <p:cNvSpPr txBox="1"/>
          <p:nvPr/>
        </p:nvSpPr>
        <p:spPr>
          <a:xfrm>
            <a:off x="470225" y="915625"/>
            <a:ext cx="8159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p21"/>
          <p:cNvSpPr txBox="1"/>
          <p:nvPr/>
        </p:nvSpPr>
        <p:spPr>
          <a:xfrm>
            <a:off x="331325" y="423025"/>
            <a:ext cx="8437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000C7C"/>
                </a:solidFill>
                <a:latin typeface="Fredoka One"/>
                <a:ea typeface="Fredoka One"/>
                <a:cs typeface="Fredoka One"/>
                <a:sym typeface="Fredoka One"/>
              </a:rPr>
              <a:t>PROBLEMA</a:t>
            </a:r>
            <a:endParaRPr sz="2000">
              <a:solidFill>
                <a:srgbClr val="000C7C"/>
              </a:solidFill>
              <a:latin typeface="Fredoka One"/>
              <a:ea typeface="Fredoka One"/>
              <a:cs typeface="Fredoka One"/>
              <a:sym typeface="Fredoka One"/>
            </a:endParaRPr>
          </a:p>
        </p:txBody>
      </p:sp>
      <p:pic>
        <p:nvPicPr>
          <p:cNvPr id="171" name="Google Shape;171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41500" y="971750"/>
            <a:ext cx="5661000" cy="3764100"/>
          </a:xfrm>
          <a:prstGeom prst="roundRect">
            <a:avLst>
              <a:gd fmla="val 9427" name="adj"/>
            </a:avLst>
          </a:prstGeom>
          <a:noFill/>
          <a:ln cap="flat" cmpd="sng" w="28575">
            <a:solidFill>
              <a:srgbClr val="FA5D14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ma do Office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